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67" r:id="rId2"/>
    <p:sldId id="462" r:id="rId3"/>
    <p:sldId id="568" r:id="rId4"/>
    <p:sldId id="553" r:id="rId5"/>
    <p:sldId id="569" r:id="rId6"/>
    <p:sldId id="598" r:id="rId7"/>
    <p:sldId id="599" r:id="rId8"/>
    <p:sldId id="600" r:id="rId9"/>
    <p:sldId id="601" r:id="rId10"/>
    <p:sldId id="594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595" r:id="rId25"/>
    <p:sldId id="615" r:id="rId26"/>
    <p:sldId id="262" r:id="rId27"/>
    <p:sldId id="261" r:id="rId28"/>
    <p:sldId id="263" r:id="rId29"/>
    <p:sldId id="264" r:id="rId30"/>
    <p:sldId id="265" r:id="rId31"/>
    <p:sldId id="266" r:id="rId32"/>
    <p:sldId id="268" r:id="rId33"/>
    <p:sldId id="616" r:id="rId34"/>
    <p:sldId id="269" r:id="rId35"/>
    <p:sldId id="270" r:id="rId36"/>
    <p:sldId id="271" r:id="rId37"/>
    <p:sldId id="272" r:id="rId38"/>
    <p:sldId id="273" r:id="rId39"/>
    <p:sldId id="570" r:id="rId40"/>
    <p:sldId id="3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617" r:id="rId55"/>
    <p:sldId id="596" r:id="rId56"/>
    <p:sldId id="571" r:id="rId57"/>
    <p:sldId id="572" r:id="rId58"/>
    <p:sldId id="573" r:id="rId59"/>
    <p:sldId id="574" r:id="rId60"/>
    <p:sldId id="575" r:id="rId61"/>
    <p:sldId id="576" r:id="rId62"/>
    <p:sldId id="577" r:id="rId63"/>
    <p:sldId id="578" r:id="rId64"/>
    <p:sldId id="618" r:id="rId65"/>
    <p:sldId id="579" r:id="rId66"/>
    <p:sldId id="580" r:id="rId67"/>
    <p:sldId id="619" r:id="rId68"/>
    <p:sldId id="597" r:id="rId69"/>
    <p:sldId id="288" r:id="rId70"/>
    <p:sldId id="289" r:id="rId71"/>
    <p:sldId id="290" r:id="rId72"/>
    <p:sldId id="291" r:id="rId73"/>
    <p:sldId id="316" r:id="rId74"/>
    <p:sldId id="293" r:id="rId75"/>
    <p:sldId id="377" r:id="rId76"/>
    <p:sldId id="294" r:id="rId77"/>
    <p:sldId id="295" r:id="rId78"/>
    <p:sldId id="296" r:id="rId79"/>
    <p:sldId id="297" r:id="rId80"/>
    <p:sldId id="301" r:id="rId81"/>
    <p:sldId id="374" r:id="rId82"/>
    <p:sldId id="302" r:id="rId83"/>
    <p:sldId id="306" r:id="rId84"/>
    <p:sldId id="307" r:id="rId85"/>
    <p:sldId id="319" r:id="rId86"/>
    <p:sldId id="308" r:id="rId87"/>
    <p:sldId id="320" r:id="rId88"/>
    <p:sldId id="309" r:id="rId89"/>
    <p:sldId id="321" r:id="rId90"/>
    <p:sldId id="310" r:id="rId91"/>
    <p:sldId id="311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720" y="-16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b="1" dirty="0"/>
            <a:t>Introduction to Dynamic Programming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 b="1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 b="1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b="1" dirty="0"/>
            <a:t>Weighted Interval</a:t>
          </a:r>
          <a:r>
            <a:rPr lang="zh-CN" altLang="en-US" b="1" dirty="0"/>
            <a:t> </a:t>
          </a:r>
          <a:r>
            <a:rPr lang="en-US" altLang="zh-CN" b="1" dirty="0"/>
            <a:t>Scheduling</a:t>
          </a:r>
          <a:endParaRPr lang="en-US" b="1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 b="1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 b="1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</a:rPr>
            <a:t>Longest Common Subsequence</a:t>
          </a:r>
          <a:endParaRPr lang="en-US" b="1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 b="1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 b="1"/>
        </a:p>
      </dgm:t>
    </dgm:pt>
    <dgm:pt modelId="{63A81FF4-263D-41CB-9071-D127CED2C26F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 b="1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 b="1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b="1" dirty="0"/>
            <a:t>Infinite Knapsack Problem </a:t>
          </a:r>
          <a:endParaRPr lang="zh-CN" altLang="en-US" b="1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  <a:endParaRPr lang="zh-CN" altLang="en-US" b="1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b="1" dirty="0"/>
            <a:t>Optimal Substructure</a:t>
          </a:r>
          <a:endParaRPr lang="zh-CN" altLang="en-US" b="1" dirty="0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b="1" dirty="0"/>
            <a:t>Dynamic programming algorithm</a:t>
          </a:r>
          <a:endParaRPr lang="zh-CN" altLang="en-US" b="1" dirty="0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  <a:endParaRPr lang="zh-CN" altLang="en-US" b="1" dirty="0"/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A93DEC5-4618-EE4A-9E3C-E5E43E382506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8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1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8" custLinFactNeighborX="166" custLinFactNeighborY="-1958">
        <dgm:presLayoutVars>
          <dgm:chMax val="0"/>
          <dgm:bulletEnabled val="1"/>
        </dgm:presLayoutVars>
      </dgm:prSet>
      <dgm:spPr/>
    </dgm:pt>
    <dgm:pt modelId="{ACEDD40D-8786-0247-8BAE-04F45A8951D2}" type="pres">
      <dgm:prSet presAssocID="{7625B602-CC8D-40F6-A946-15E9FF8A917C}" presName="spacer" presStyleCnt="0"/>
      <dgm:spPr/>
    </dgm:pt>
    <dgm:pt modelId="{27CFC81F-1429-A241-BA29-F4FAC6F69A90}" type="pres">
      <dgm:prSet presAssocID="{63A81FF4-263D-41CB-9071-D127CED2C2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0089F44-9124-6E48-853B-56327FBDADD4}" type="pres">
      <dgm:prSet presAssocID="{6204F9E9-B966-4ED3-9620-B8AD2FA0992D}" presName="spacer" presStyleCnt="0"/>
      <dgm:spPr/>
    </dgm:pt>
    <dgm:pt modelId="{74E7862E-A08A-E740-BD64-70A8C62E4534}" type="pres">
      <dgm:prSet presAssocID="{F098D7CD-E34D-AB40-90A3-37F93F15ACF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632870F-945C-1743-8411-1418D1E308AC}" type="pres">
      <dgm:prSet presAssocID="{4A049BBC-2731-7743-A63A-12E2DCEA7637}" presName="spacer" presStyleCnt="0"/>
      <dgm:spPr/>
    </dgm:pt>
    <dgm:pt modelId="{5A2B2C49-2F63-4841-9864-CB284F986961}" type="pres">
      <dgm:prSet presAssocID="{C71D30CF-91E6-5241-AC6A-181A2EEFF69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E86CC68-0629-6344-9EC1-BE8028478DF0}" type="pres">
      <dgm:prSet presAssocID="{A971A3FD-CD31-E242-82AF-B9F64BCF6241}" presName="spacer" presStyleCnt="0"/>
      <dgm:spPr/>
    </dgm:pt>
    <dgm:pt modelId="{0BBB87FF-756B-B642-AE61-DB3A71271D95}" type="pres">
      <dgm:prSet presAssocID="{BEB40FAC-3C2F-D249-BCD7-CB20F15A2F2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262EDAB-4EEF-E54A-A34F-B08252A7DB0D}" type="pres">
      <dgm:prSet presAssocID="{C4E32C4A-39C3-114E-BF08-D0706BC8557F}" presName="spacer" presStyleCnt="0"/>
      <dgm:spPr/>
    </dgm:pt>
    <dgm:pt modelId="{C217D2B5-3E53-BD45-815A-E0B3ABE30EE7}" type="pres">
      <dgm:prSet presAssocID="{1CBB0942-040C-9D4E-B071-A1E7F6E3CCD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6CCCB3C-D198-BD40-999E-68845B587796}" type="presOf" srcId="{BEB40FAC-3C2F-D249-BCD7-CB20F15A2F2D}" destId="{0BBB87FF-756B-B642-AE61-DB3A71271D95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907E6A52-30A9-C745-A5D9-082D7D5A300E}" type="presOf" srcId="{1CBB0942-040C-9D4E-B071-A1E7F6E3CCDD}" destId="{C217D2B5-3E53-BD45-815A-E0B3ABE30EE7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217E5972-44E9-6446-AC97-FE587E6BFBE4}" srcId="{CD4C4DF3-CDA3-4C1A-BA09-6F2AA9088C98}" destId="{F098D7CD-E34D-AB40-90A3-37F93F15ACF8}" srcOrd="4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D8C00982-A6FC-3440-B75A-005F5BF8F986}" type="presOf" srcId="{C71D30CF-91E6-5241-AC6A-181A2EEFF699}" destId="{5A2B2C49-2F63-4841-9864-CB284F986961}" srcOrd="0" destOrd="0" presId="urn:microsoft.com/office/officeart/2005/8/layout/vList2"/>
    <dgm:cxn modelId="{D2C15B8E-264D-3440-84C3-525B5873AE39}" type="presOf" srcId="{F098D7CD-E34D-AB40-90A3-37F93F15ACF8}" destId="{74E7862E-A08A-E740-BD64-70A8C62E4534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A2C18AA4-2D50-324C-AE17-93B49316388A}" srcId="{CD4C4DF3-CDA3-4C1A-BA09-6F2AA9088C98}" destId="{1CBB0942-040C-9D4E-B071-A1E7F6E3CCDD}" srcOrd="7" destOrd="0" parTransId="{FD8718B3-7D5D-BF4D-B540-D9212B862EFD}" sibTransId="{5920D6D4-8CB7-714C-8D77-F84C45F79640}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C14B16E4-FB36-384B-A561-EA9A9B779A27}" srcId="{CD4C4DF3-CDA3-4C1A-BA09-6F2AA9088C98}" destId="{BEB40FAC-3C2F-D249-BCD7-CB20F15A2F2D}" srcOrd="6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5" destOrd="0" parTransId="{EF24905C-034D-DB42-9541-EF86611E7A5B}" sibTransId="{A971A3FD-CD31-E242-82AF-B9F64BCF6241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BD7A73F-1C15-1841-92FF-EB2ECDDD08AE}" type="presParOf" srcId="{E3F036DE-6942-EB4D-9A0C-88DB77F2BE78}" destId="{3A93DEC5-4618-EE4A-9E3C-E5E43E382506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3FE64151-1108-384D-9BD5-4EBBEF709880}" type="presParOf" srcId="{E3F036DE-6942-EB4D-9A0C-88DB77F2BE78}" destId="{ACEDD40D-8786-0247-8BAE-04F45A8951D2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CC9811C3-912A-294A-9FEA-571B85FA739B}" type="presParOf" srcId="{E3F036DE-6942-EB4D-9A0C-88DB77F2BE78}" destId="{20089F44-9124-6E48-853B-56327FBDADD4}" srcOrd="7" destOrd="0" presId="urn:microsoft.com/office/officeart/2005/8/layout/vList2"/>
    <dgm:cxn modelId="{6F9426C5-2781-324B-A088-51559DEA6D26}" type="presParOf" srcId="{E3F036DE-6942-EB4D-9A0C-88DB77F2BE78}" destId="{74E7862E-A08A-E740-BD64-70A8C62E4534}" srcOrd="8" destOrd="0" presId="urn:microsoft.com/office/officeart/2005/8/layout/vList2"/>
    <dgm:cxn modelId="{713632CF-A8FE-F942-8860-860422F38757}" type="presParOf" srcId="{E3F036DE-6942-EB4D-9A0C-88DB77F2BE78}" destId="{8632870F-945C-1743-8411-1418D1E308AC}" srcOrd="9" destOrd="0" presId="urn:microsoft.com/office/officeart/2005/8/layout/vList2"/>
    <dgm:cxn modelId="{065570D7-B490-3A4B-9E4B-3EEC9B1C5EC1}" type="presParOf" srcId="{E3F036DE-6942-EB4D-9A0C-88DB77F2BE78}" destId="{5A2B2C49-2F63-4841-9864-CB284F986961}" srcOrd="10" destOrd="0" presId="urn:microsoft.com/office/officeart/2005/8/layout/vList2"/>
    <dgm:cxn modelId="{75F6BC26-6856-1247-A42C-49951FECD95D}" type="presParOf" srcId="{E3F036DE-6942-EB4D-9A0C-88DB77F2BE78}" destId="{7E86CC68-0629-6344-9EC1-BE8028478DF0}" srcOrd="11" destOrd="0" presId="urn:microsoft.com/office/officeart/2005/8/layout/vList2"/>
    <dgm:cxn modelId="{E1367A49-EFF4-8C4A-8054-5201505772FC}" type="presParOf" srcId="{E3F036DE-6942-EB4D-9A0C-88DB77F2BE78}" destId="{0BBB87FF-756B-B642-AE61-DB3A71271D95}" srcOrd="12" destOrd="0" presId="urn:microsoft.com/office/officeart/2005/8/layout/vList2"/>
    <dgm:cxn modelId="{F01F5EAD-0F1D-FF4B-B4EC-F404F443A084}" type="presParOf" srcId="{E3F036DE-6942-EB4D-9A0C-88DB77F2BE78}" destId="{C262EDAB-4EEF-E54A-A34F-B08252A7DB0D}" srcOrd="13" destOrd="0" presId="urn:microsoft.com/office/officeart/2005/8/layout/vList2"/>
    <dgm:cxn modelId="{7C5D8C65-C934-DE44-BF41-44527E83E6CE}" type="presParOf" srcId="{E3F036DE-6942-EB4D-9A0C-88DB77F2BE78}" destId="{C217D2B5-3E53-BD45-815A-E0B3ABE30E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b="1" dirty="0"/>
            <a:t>Introduction to Dynamic Programming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 b="1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 b="1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b="1" dirty="0"/>
            <a:t>Weighted Interval</a:t>
          </a:r>
          <a:r>
            <a:rPr lang="zh-CN" altLang="en-US" b="1" dirty="0"/>
            <a:t> </a:t>
          </a:r>
          <a:r>
            <a:rPr lang="en-US" altLang="zh-CN" b="1" dirty="0"/>
            <a:t>Scheduling</a:t>
          </a:r>
          <a:endParaRPr lang="en-US" b="1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 b="1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 b="1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</a:rPr>
            <a:t>Longest Common Subsequence</a:t>
          </a:r>
          <a:endParaRPr lang="en-US" b="1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 b="1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 b="1"/>
        </a:p>
      </dgm:t>
    </dgm:pt>
    <dgm:pt modelId="{63A81FF4-263D-41CB-9071-D127CED2C26F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 b="1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 b="1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b="1" dirty="0"/>
            <a:t>Infinite Knapsack Problem </a:t>
          </a:r>
          <a:endParaRPr lang="zh-CN" altLang="en-US" b="1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  <a:endParaRPr lang="zh-CN" altLang="en-US" b="1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b="1" dirty="0"/>
            <a:t>Optimal Substructure</a:t>
          </a:r>
          <a:endParaRPr lang="zh-CN" altLang="en-US" b="1" dirty="0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b="1" dirty="0"/>
            <a:t>Dynamic programming algorithm</a:t>
          </a:r>
          <a:endParaRPr lang="zh-CN" altLang="en-US" b="1" dirty="0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  <a:endParaRPr lang="zh-CN" altLang="en-US" b="1" dirty="0"/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A93DEC5-4618-EE4A-9E3C-E5E43E382506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8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1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8" custLinFactNeighborX="166" custLinFactNeighborY="-1958">
        <dgm:presLayoutVars>
          <dgm:chMax val="0"/>
          <dgm:bulletEnabled val="1"/>
        </dgm:presLayoutVars>
      </dgm:prSet>
      <dgm:spPr/>
    </dgm:pt>
    <dgm:pt modelId="{ACEDD40D-8786-0247-8BAE-04F45A8951D2}" type="pres">
      <dgm:prSet presAssocID="{7625B602-CC8D-40F6-A946-15E9FF8A917C}" presName="spacer" presStyleCnt="0"/>
      <dgm:spPr/>
    </dgm:pt>
    <dgm:pt modelId="{27CFC81F-1429-A241-BA29-F4FAC6F69A90}" type="pres">
      <dgm:prSet presAssocID="{63A81FF4-263D-41CB-9071-D127CED2C2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0089F44-9124-6E48-853B-56327FBDADD4}" type="pres">
      <dgm:prSet presAssocID="{6204F9E9-B966-4ED3-9620-B8AD2FA0992D}" presName="spacer" presStyleCnt="0"/>
      <dgm:spPr/>
    </dgm:pt>
    <dgm:pt modelId="{74E7862E-A08A-E740-BD64-70A8C62E4534}" type="pres">
      <dgm:prSet presAssocID="{F098D7CD-E34D-AB40-90A3-37F93F15ACF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632870F-945C-1743-8411-1418D1E308AC}" type="pres">
      <dgm:prSet presAssocID="{4A049BBC-2731-7743-A63A-12E2DCEA7637}" presName="spacer" presStyleCnt="0"/>
      <dgm:spPr/>
    </dgm:pt>
    <dgm:pt modelId="{5A2B2C49-2F63-4841-9864-CB284F986961}" type="pres">
      <dgm:prSet presAssocID="{C71D30CF-91E6-5241-AC6A-181A2EEFF69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E86CC68-0629-6344-9EC1-BE8028478DF0}" type="pres">
      <dgm:prSet presAssocID="{A971A3FD-CD31-E242-82AF-B9F64BCF6241}" presName="spacer" presStyleCnt="0"/>
      <dgm:spPr/>
    </dgm:pt>
    <dgm:pt modelId="{0BBB87FF-756B-B642-AE61-DB3A71271D95}" type="pres">
      <dgm:prSet presAssocID="{BEB40FAC-3C2F-D249-BCD7-CB20F15A2F2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262EDAB-4EEF-E54A-A34F-B08252A7DB0D}" type="pres">
      <dgm:prSet presAssocID="{C4E32C4A-39C3-114E-BF08-D0706BC8557F}" presName="spacer" presStyleCnt="0"/>
      <dgm:spPr/>
    </dgm:pt>
    <dgm:pt modelId="{C217D2B5-3E53-BD45-815A-E0B3ABE30EE7}" type="pres">
      <dgm:prSet presAssocID="{1CBB0942-040C-9D4E-B071-A1E7F6E3CCD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6CCCB3C-D198-BD40-999E-68845B587796}" type="presOf" srcId="{BEB40FAC-3C2F-D249-BCD7-CB20F15A2F2D}" destId="{0BBB87FF-756B-B642-AE61-DB3A71271D95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907E6A52-30A9-C745-A5D9-082D7D5A300E}" type="presOf" srcId="{1CBB0942-040C-9D4E-B071-A1E7F6E3CCDD}" destId="{C217D2B5-3E53-BD45-815A-E0B3ABE30EE7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217E5972-44E9-6446-AC97-FE587E6BFBE4}" srcId="{CD4C4DF3-CDA3-4C1A-BA09-6F2AA9088C98}" destId="{F098D7CD-E34D-AB40-90A3-37F93F15ACF8}" srcOrd="4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D8C00982-A6FC-3440-B75A-005F5BF8F986}" type="presOf" srcId="{C71D30CF-91E6-5241-AC6A-181A2EEFF699}" destId="{5A2B2C49-2F63-4841-9864-CB284F986961}" srcOrd="0" destOrd="0" presId="urn:microsoft.com/office/officeart/2005/8/layout/vList2"/>
    <dgm:cxn modelId="{D2C15B8E-264D-3440-84C3-525B5873AE39}" type="presOf" srcId="{F098D7CD-E34D-AB40-90A3-37F93F15ACF8}" destId="{74E7862E-A08A-E740-BD64-70A8C62E4534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A2C18AA4-2D50-324C-AE17-93B49316388A}" srcId="{CD4C4DF3-CDA3-4C1A-BA09-6F2AA9088C98}" destId="{1CBB0942-040C-9D4E-B071-A1E7F6E3CCDD}" srcOrd="7" destOrd="0" parTransId="{FD8718B3-7D5D-BF4D-B540-D9212B862EFD}" sibTransId="{5920D6D4-8CB7-714C-8D77-F84C45F79640}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C14B16E4-FB36-384B-A561-EA9A9B779A27}" srcId="{CD4C4DF3-CDA3-4C1A-BA09-6F2AA9088C98}" destId="{BEB40FAC-3C2F-D249-BCD7-CB20F15A2F2D}" srcOrd="6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5" destOrd="0" parTransId="{EF24905C-034D-DB42-9541-EF86611E7A5B}" sibTransId="{A971A3FD-CD31-E242-82AF-B9F64BCF6241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BD7A73F-1C15-1841-92FF-EB2ECDDD08AE}" type="presParOf" srcId="{E3F036DE-6942-EB4D-9A0C-88DB77F2BE78}" destId="{3A93DEC5-4618-EE4A-9E3C-E5E43E382506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3FE64151-1108-384D-9BD5-4EBBEF709880}" type="presParOf" srcId="{E3F036DE-6942-EB4D-9A0C-88DB77F2BE78}" destId="{ACEDD40D-8786-0247-8BAE-04F45A8951D2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CC9811C3-912A-294A-9FEA-571B85FA739B}" type="presParOf" srcId="{E3F036DE-6942-EB4D-9A0C-88DB77F2BE78}" destId="{20089F44-9124-6E48-853B-56327FBDADD4}" srcOrd="7" destOrd="0" presId="urn:microsoft.com/office/officeart/2005/8/layout/vList2"/>
    <dgm:cxn modelId="{6F9426C5-2781-324B-A088-51559DEA6D26}" type="presParOf" srcId="{E3F036DE-6942-EB4D-9A0C-88DB77F2BE78}" destId="{74E7862E-A08A-E740-BD64-70A8C62E4534}" srcOrd="8" destOrd="0" presId="urn:microsoft.com/office/officeart/2005/8/layout/vList2"/>
    <dgm:cxn modelId="{713632CF-A8FE-F942-8860-860422F38757}" type="presParOf" srcId="{E3F036DE-6942-EB4D-9A0C-88DB77F2BE78}" destId="{8632870F-945C-1743-8411-1418D1E308AC}" srcOrd="9" destOrd="0" presId="urn:microsoft.com/office/officeart/2005/8/layout/vList2"/>
    <dgm:cxn modelId="{065570D7-B490-3A4B-9E4B-3EEC9B1C5EC1}" type="presParOf" srcId="{E3F036DE-6942-EB4D-9A0C-88DB77F2BE78}" destId="{5A2B2C49-2F63-4841-9864-CB284F986961}" srcOrd="10" destOrd="0" presId="urn:microsoft.com/office/officeart/2005/8/layout/vList2"/>
    <dgm:cxn modelId="{75F6BC26-6856-1247-A42C-49951FECD95D}" type="presParOf" srcId="{E3F036DE-6942-EB4D-9A0C-88DB77F2BE78}" destId="{7E86CC68-0629-6344-9EC1-BE8028478DF0}" srcOrd="11" destOrd="0" presId="urn:microsoft.com/office/officeart/2005/8/layout/vList2"/>
    <dgm:cxn modelId="{E1367A49-EFF4-8C4A-8054-5201505772FC}" type="presParOf" srcId="{E3F036DE-6942-EB4D-9A0C-88DB77F2BE78}" destId="{0BBB87FF-756B-B642-AE61-DB3A71271D95}" srcOrd="12" destOrd="0" presId="urn:microsoft.com/office/officeart/2005/8/layout/vList2"/>
    <dgm:cxn modelId="{F01F5EAD-0F1D-FF4B-B4EC-F404F443A084}" type="presParOf" srcId="{E3F036DE-6942-EB4D-9A0C-88DB77F2BE78}" destId="{C262EDAB-4EEF-E54A-A34F-B08252A7DB0D}" srcOrd="13" destOrd="0" presId="urn:microsoft.com/office/officeart/2005/8/layout/vList2"/>
    <dgm:cxn modelId="{7C5D8C65-C934-DE44-BF41-44527E83E6CE}" type="presParOf" srcId="{E3F036DE-6942-EB4D-9A0C-88DB77F2BE78}" destId="{C217D2B5-3E53-BD45-815A-E0B3ABE30E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b="1" dirty="0"/>
            <a:t>Introduction to Dynamic Programming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 b="1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 b="1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b="1" dirty="0"/>
            <a:t>Weighted Interval</a:t>
          </a:r>
          <a:r>
            <a:rPr lang="zh-CN" altLang="en-US" b="1" dirty="0"/>
            <a:t> </a:t>
          </a:r>
          <a:r>
            <a:rPr lang="en-US" altLang="zh-CN" b="1" dirty="0"/>
            <a:t>Scheduling</a:t>
          </a:r>
          <a:endParaRPr lang="en-US" b="1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 b="1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 b="1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</a:rPr>
            <a:t>Longest Common Subsequence</a:t>
          </a:r>
          <a:endParaRPr lang="en-US" b="1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 b="1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 b="1"/>
        </a:p>
      </dgm:t>
    </dgm:pt>
    <dgm:pt modelId="{63A81FF4-263D-41CB-9071-D127CED2C26F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 b="1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 b="1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b="1" dirty="0"/>
            <a:t>Infinite Knapsack Problem </a:t>
          </a:r>
          <a:endParaRPr lang="zh-CN" altLang="en-US" b="1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  <a:endParaRPr lang="zh-CN" altLang="en-US" b="1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b="1" dirty="0"/>
            <a:t>Optimal Substructure</a:t>
          </a:r>
          <a:endParaRPr lang="zh-CN" altLang="en-US" b="1" dirty="0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b="1" dirty="0"/>
            <a:t>Dynamic programming algorithm</a:t>
          </a:r>
          <a:endParaRPr lang="zh-CN" altLang="en-US" b="1" dirty="0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  <a:endParaRPr lang="zh-CN" altLang="en-US" b="1" dirty="0"/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A93DEC5-4618-EE4A-9E3C-E5E43E382506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8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1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8" custLinFactNeighborX="166" custLinFactNeighborY="-1958">
        <dgm:presLayoutVars>
          <dgm:chMax val="0"/>
          <dgm:bulletEnabled val="1"/>
        </dgm:presLayoutVars>
      </dgm:prSet>
      <dgm:spPr/>
    </dgm:pt>
    <dgm:pt modelId="{ACEDD40D-8786-0247-8BAE-04F45A8951D2}" type="pres">
      <dgm:prSet presAssocID="{7625B602-CC8D-40F6-A946-15E9FF8A917C}" presName="spacer" presStyleCnt="0"/>
      <dgm:spPr/>
    </dgm:pt>
    <dgm:pt modelId="{27CFC81F-1429-A241-BA29-F4FAC6F69A90}" type="pres">
      <dgm:prSet presAssocID="{63A81FF4-263D-41CB-9071-D127CED2C2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0089F44-9124-6E48-853B-56327FBDADD4}" type="pres">
      <dgm:prSet presAssocID="{6204F9E9-B966-4ED3-9620-B8AD2FA0992D}" presName="spacer" presStyleCnt="0"/>
      <dgm:spPr/>
    </dgm:pt>
    <dgm:pt modelId="{74E7862E-A08A-E740-BD64-70A8C62E4534}" type="pres">
      <dgm:prSet presAssocID="{F098D7CD-E34D-AB40-90A3-37F93F15ACF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632870F-945C-1743-8411-1418D1E308AC}" type="pres">
      <dgm:prSet presAssocID="{4A049BBC-2731-7743-A63A-12E2DCEA7637}" presName="spacer" presStyleCnt="0"/>
      <dgm:spPr/>
    </dgm:pt>
    <dgm:pt modelId="{5A2B2C49-2F63-4841-9864-CB284F986961}" type="pres">
      <dgm:prSet presAssocID="{C71D30CF-91E6-5241-AC6A-181A2EEFF69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E86CC68-0629-6344-9EC1-BE8028478DF0}" type="pres">
      <dgm:prSet presAssocID="{A971A3FD-CD31-E242-82AF-B9F64BCF6241}" presName="spacer" presStyleCnt="0"/>
      <dgm:spPr/>
    </dgm:pt>
    <dgm:pt modelId="{0BBB87FF-756B-B642-AE61-DB3A71271D95}" type="pres">
      <dgm:prSet presAssocID="{BEB40FAC-3C2F-D249-BCD7-CB20F15A2F2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262EDAB-4EEF-E54A-A34F-B08252A7DB0D}" type="pres">
      <dgm:prSet presAssocID="{C4E32C4A-39C3-114E-BF08-D0706BC8557F}" presName="spacer" presStyleCnt="0"/>
      <dgm:spPr/>
    </dgm:pt>
    <dgm:pt modelId="{C217D2B5-3E53-BD45-815A-E0B3ABE30EE7}" type="pres">
      <dgm:prSet presAssocID="{1CBB0942-040C-9D4E-B071-A1E7F6E3CCD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6CCCB3C-D198-BD40-999E-68845B587796}" type="presOf" srcId="{BEB40FAC-3C2F-D249-BCD7-CB20F15A2F2D}" destId="{0BBB87FF-756B-B642-AE61-DB3A71271D95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907E6A52-30A9-C745-A5D9-082D7D5A300E}" type="presOf" srcId="{1CBB0942-040C-9D4E-B071-A1E7F6E3CCDD}" destId="{C217D2B5-3E53-BD45-815A-E0B3ABE30EE7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217E5972-44E9-6446-AC97-FE587E6BFBE4}" srcId="{CD4C4DF3-CDA3-4C1A-BA09-6F2AA9088C98}" destId="{F098D7CD-E34D-AB40-90A3-37F93F15ACF8}" srcOrd="4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D8C00982-A6FC-3440-B75A-005F5BF8F986}" type="presOf" srcId="{C71D30CF-91E6-5241-AC6A-181A2EEFF699}" destId="{5A2B2C49-2F63-4841-9864-CB284F986961}" srcOrd="0" destOrd="0" presId="urn:microsoft.com/office/officeart/2005/8/layout/vList2"/>
    <dgm:cxn modelId="{D2C15B8E-264D-3440-84C3-525B5873AE39}" type="presOf" srcId="{F098D7CD-E34D-AB40-90A3-37F93F15ACF8}" destId="{74E7862E-A08A-E740-BD64-70A8C62E4534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A2C18AA4-2D50-324C-AE17-93B49316388A}" srcId="{CD4C4DF3-CDA3-4C1A-BA09-6F2AA9088C98}" destId="{1CBB0942-040C-9D4E-B071-A1E7F6E3CCDD}" srcOrd="7" destOrd="0" parTransId="{FD8718B3-7D5D-BF4D-B540-D9212B862EFD}" sibTransId="{5920D6D4-8CB7-714C-8D77-F84C45F79640}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C14B16E4-FB36-384B-A561-EA9A9B779A27}" srcId="{CD4C4DF3-CDA3-4C1A-BA09-6F2AA9088C98}" destId="{BEB40FAC-3C2F-D249-BCD7-CB20F15A2F2D}" srcOrd="6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5" destOrd="0" parTransId="{EF24905C-034D-DB42-9541-EF86611E7A5B}" sibTransId="{A971A3FD-CD31-E242-82AF-B9F64BCF6241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BD7A73F-1C15-1841-92FF-EB2ECDDD08AE}" type="presParOf" srcId="{E3F036DE-6942-EB4D-9A0C-88DB77F2BE78}" destId="{3A93DEC5-4618-EE4A-9E3C-E5E43E382506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3FE64151-1108-384D-9BD5-4EBBEF709880}" type="presParOf" srcId="{E3F036DE-6942-EB4D-9A0C-88DB77F2BE78}" destId="{ACEDD40D-8786-0247-8BAE-04F45A8951D2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CC9811C3-912A-294A-9FEA-571B85FA739B}" type="presParOf" srcId="{E3F036DE-6942-EB4D-9A0C-88DB77F2BE78}" destId="{20089F44-9124-6E48-853B-56327FBDADD4}" srcOrd="7" destOrd="0" presId="urn:microsoft.com/office/officeart/2005/8/layout/vList2"/>
    <dgm:cxn modelId="{6F9426C5-2781-324B-A088-51559DEA6D26}" type="presParOf" srcId="{E3F036DE-6942-EB4D-9A0C-88DB77F2BE78}" destId="{74E7862E-A08A-E740-BD64-70A8C62E4534}" srcOrd="8" destOrd="0" presId="urn:microsoft.com/office/officeart/2005/8/layout/vList2"/>
    <dgm:cxn modelId="{713632CF-A8FE-F942-8860-860422F38757}" type="presParOf" srcId="{E3F036DE-6942-EB4D-9A0C-88DB77F2BE78}" destId="{8632870F-945C-1743-8411-1418D1E308AC}" srcOrd="9" destOrd="0" presId="urn:microsoft.com/office/officeart/2005/8/layout/vList2"/>
    <dgm:cxn modelId="{065570D7-B490-3A4B-9E4B-3EEC9B1C5EC1}" type="presParOf" srcId="{E3F036DE-6942-EB4D-9A0C-88DB77F2BE78}" destId="{5A2B2C49-2F63-4841-9864-CB284F986961}" srcOrd="10" destOrd="0" presId="urn:microsoft.com/office/officeart/2005/8/layout/vList2"/>
    <dgm:cxn modelId="{75F6BC26-6856-1247-A42C-49951FECD95D}" type="presParOf" srcId="{E3F036DE-6942-EB4D-9A0C-88DB77F2BE78}" destId="{7E86CC68-0629-6344-9EC1-BE8028478DF0}" srcOrd="11" destOrd="0" presId="urn:microsoft.com/office/officeart/2005/8/layout/vList2"/>
    <dgm:cxn modelId="{E1367A49-EFF4-8C4A-8054-5201505772FC}" type="presParOf" srcId="{E3F036DE-6942-EB4D-9A0C-88DB77F2BE78}" destId="{0BBB87FF-756B-B642-AE61-DB3A71271D95}" srcOrd="12" destOrd="0" presId="urn:microsoft.com/office/officeart/2005/8/layout/vList2"/>
    <dgm:cxn modelId="{F01F5EAD-0F1D-FF4B-B4EC-F404F443A084}" type="presParOf" srcId="{E3F036DE-6942-EB4D-9A0C-88DB77F2BE78}" destId="{C262EDAB-4EEF-E54A-A34F-B08252A7DB0D}" srcOrd="13" destOrd="0" presId="urn:microsoft.com/office/officeart/2005/8/layout/vList2"/>
    <dgm:cxn modelId="{7C5D8C65-C934-DE44-BF41-44527E83E6CE}" type="presParOf" srcId="{E3F036DE-6942-EB4D-9A0C-88DB77F2BE78}" destId="{C217D2B5-3E53-BD45-815A-E0B3ABE30E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b="1" dirty="0"/>
            <a:t>Introduction to Dynamic Programming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 b="1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 b="1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b="1" dirty="0"/>
            <a:t>Weighted Interval</a:t>
          </a:r>
          <a:r>
            <a:rPr lang="zh-CN" altLang="en-US" b="1" dirty="0"/>
            <a:t> </a:t>
          </a:r>
          <a:r>
            <a:rPr lang="en-US" altLang="zh-CN" b="1" dirty="0"/>
            <a:t>Scheduling</a:t>
          </a:r>
          <a:endParaRPr lang="en-US" b="1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 b="1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 b="1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</a:rPr>
            <a:t>Longest Common Subsequence</a:t>
          </a:r>
          <a:endParaRPr lang="en-US" b="1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 b="1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 b="1"/>
        </a:p>
      </dgm:t>
    </dgm:pt>
    <dgm:pt modelId="{63A81FF4-263D-41CB-9071-D127CED2C26F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 b="1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 b="1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b="1" dirty="0"/>
            <a:t>Infinite Knapsack Problem </a:t>
          </a:r>
          <a:endParaRPr lang="zh-CN" altLang="en-US" b="1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  <a:endParaRPr lang="zh-CN" altLang="en-US" b="1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b="1" dirty="0"/>
            <a:t>Optimal Substructure</a:t>
          </a:r>
          <a:endParaRPr lang="zh-CN" altLang="en-US" b="1" dirty="0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b="1" dirty="0"/>
            <a:t>Dynamic programming algorithm</a:t>
          </a:r>
          <a:endParaRPr lang="zh-CN" altLang="en-US" b="1" dirty="0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  <a:endParaRPr lang="zh-CN" altLang="en-US" b="1" dirty="0"/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A93DEC5-4618-EE4A-9E3C-E5E43E382506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8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1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8" custLinFactNeighborX="166" custLinFactNeighborY="-1958">
        <dgm:presLayoutVars>
          <dgm:chMax val="0"/>
          <dgm:bulletEnabled val="1"/>
        </dgm:presLayoutVars>
      </dgm:prSet>
      <dgm:spPr/>
    </dgm:pt>
    <dgm:pt modelId="{ACEDD40D-8786-0247-8BAE-04F45A8951D2}" type="pres">
      <dgm:prSet presAssocID="{7625B602-CC8D-40F6-A946-15E9FF8A917C}" presName="spacer" presStyleCnt="0"/>
      <dgm:spPr/>
    </dgm:pt>
    <dgm:pt modelId="{27CFC81F-1429-A241-BA29-F4FAC6F69A90}" type="pres">
      <dgm:prSet presAssocID="{63A81FF4-263D-41CB-9071-D127CED2C2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0089F44-9124-6E48-853B-56327FBDADD4}" type="pres">
      <dgm:prSet presAssocID="{6204F9E9-B966-4ED3-9620-B8AD2FA0992D}" presName="spacer" presStyleCnt="0"/>
      <dgm:spPr/>
    </dgm:pt>
    <dgm:pt modelId="{74E7862E-A08A-E740-BD64-70A8C62E4534}" type="pres">
      <dgm:prSet presAssocID="{F098D7CD-E34D-AB40-90A3-37F93F15ACF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632870F-945C-1743-8411-1418D1E308AC}" type="pres">
      <dgm:prSet presAssocID="{4A049BBC-2731-7743-A63A-12E2DCEA7637}" presName="spacer" presStyleCnt="0"/>
      <dgm:spPr/>
    </dgm:pt>
    <dgm:pt modelId="{5A2B2C49-2F63-4841-9864-CB284F986961}" type="pres">
      <dgm:prSet presAssocID="{C71D30CF-91E6-5241-AC6A-181A2EEFF69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E86CC68-0629-6344-9EC1-BE8028478DF0}" type="pres">
      <dgm:prSet presAssocID="{A971A3FD-CD31-E242-82AF-B9F64BCF6241}" presName="spacer" presStyleCnt="0"/>
      <dgm:spPr/>
    </dgm:pt>
    <dgm:pt modelId="{0BBB87FF-756B-B642-AE61-DB3A71271D95}" type="pres">
      <dgm:prSet presAssocID="{BEB40FAC-3C2F-D249-BCD7-CB20F15A2F2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262EDAB-4EEF-E54A-A34F-B08252A7DB0D}" type="pres">
      <dgm:prSet presAssocID="{C4E32C4A-39C3-114E-BF08-D0706BC8557F}" presName="spacer" presStyleCnt="0"/>
      <dgm:spPr/>
    </dgm:pt>
    <dgm:pt modelId="{C217D2B5-3E53-BD45-815A-E0B3ABE30EE7}" type="pres">
      <dgm:prSet presAssocID="{1CBB0942-040C-9D4E-B071-A1E7F6E3CCD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6CCCB3C-D198-BD40-999E-68845B587796}" type="presOf" srcId="{BEB40FAC-3C2F-D249-BCD7-CB20F15A2F2D}" destId="{0BBB87FF-756B-B642-AE61-DB3A71271D95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907E6A52-30A9-C745-A5D9-082D7D5A300E}" type="presOf" srcId="{1CBB0942-040C-9D4E-B071-A1E7F6E3CCDD}" destId="{C217D2B5-3E53-BD45-815A-E0B3ABE30EE7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217E5972-44E9-6446-AC97-FE587E6BFBE4}" srcId="{CD4C4DF3-CDA3-4C1A-BA09-6F2AA9088C98}" destId="{F098D7CD-E34D-AB40-90A3-37F93F15ACF8}" srcOrd="4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D8C00982-A6FC-3440-B75A-005F5BF8F986}" type="presOf" srcId="{C71D30CF-91E6-5241-AC6A-181A2EEFF699}" destId="{5A2B2C49-2F63-4841-9864-CB284F986961}" srcOrd="0" destOrd="0" presId="urn:microsoft.com/office/officeart/2005/8/layout/vList2"/>
    <dgm:cxn modelId="{D2C15B8E-264D-3440-84C3-525B5873AE39}" type="presOf" srcId="{F098D7CD-E34D-AB40-90A3-37F93F15ACF8}" destId="{74E7862E-A08A-E740-BD64-70A8C62E4534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A2C18AA4-2D50-324C-AE17-93B49316388A}" srcId="{CD4C4DF3-CDA3-4C1A-BA09-6F2AA9088C98}" destId="{1CBB0942-040C-9D4E-B071-A1E7F6E3CCDD}" srcOrd="7" destOrd="0" parTransId="{FD8718B3-7D5D-BF4D-B540-D9212B862EFD}" sibTransId="{5920D6D4-8CB7-714C-8D77-F84C45F79640}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C14B16E4-FB36-384B-A561-EA9A9B779A27}" srcId="{CD4C4DF3-CDA3-4C1A-BA09-6F2AA9088C98}" destId="{BEB40FAC-3C2F-D249-BCD7-CB20F15A2F2D}" srcOrd="6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5" destOrd="0" parTransId="{EF24905C-034D-DB42-9541-EF86611E7A5B}" sibTransId="{A971A3FD-CD31-E242-82AF-B9F64BCF6241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BD7A73F-1C15-1841-92FF-EB2ECDDD08AE}" type="presParOf" srcId="{E3F036DE-6942-EB4D-9A0C-88DB77F2BE78}" destId="{3A93DEC5-4618-EE4A-9E3C-E5E43E382506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3FE64151-1108-384D-9BD5-4EBBEF709880}" type="presParOf" srcId="{E3F036DE-6942-EB4D-9A0C-88DB77F2BE78}" destId="{ACEDD40D-8786-0247-8BAE-04F45A8951D2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CC9811C3-912A-294A-9FEA-571B85FA739B}" type="presParOf" srcId="{E3F036DE-6942-EB4D-9A0C-88DB77F2BE78}" destId="{20089F44-9124-6E48-853B-56327FBDADD4}" srcOrd="7" destOrd="0" presId="urn:microsoft.com/office/officeart/2005/8/layout/vList2"/>
    <dgm:cxn modelId="{6F9426C5-2781-324B-A088-51559DEA6D26}" type="presParOf" srcId="{E3F036DE-6942-EB4D-9A0C-88DB77F2BE78}" destId="{74E7862E-A08A-E740-BD64-70A8C62E4534}" srcOrd="8" destOrd="0" presId="urn:microsoft.com/office/officeart/2005/8/layout/vList2"/>
    <dgm:cxn modelId="{713632CF-A8FE-F942-8860-860422F38757}" type="presParOf" srcId="{E3F036DE-6942-EB4D-9A0C-88DB77F2BE78}" destId="{8632870F-945C-1743-8411-1418D1E308AC}" srcOrd="9" destOrd="0" presId="urn:microsoft.com/office/officeart/2005/8/layout/vList2"/>
    <dgm:cxn modelId="{065570D7-B490-3A4B-9E4B-3EEC9B1C5EC1}" type="presParOf" srcId="{E3F036DE-6942-EB4D-9A0C-88DB77F2BE78}" destId="{5A2B2C49-2F63-4841-9864-CB284F986961}" srcOrd="10" destOrd="0" presId="urn:microsoft.com/office/officeart/2005/8/layout/vList2"/>
    <dgm:cxn modelId="{75F6BC26-6856-1247-A42C-49951FECD95D}" type="presParOf" srcId="{E3F036DE-6942-EB4D-9A0C-88DB77F2BE78}" destId="{7E86CC68-0629-6344-9EC1-BE8028478DF0}" srcOrd="11" destOrd="0" presId="urn:microsoft.com/office/officeart/2005/8/layout/vList2"/>
    <dgm:cxn modelId="{E1367A49-EFF4-8C4A-8054-5201505772FC}" type="presParOf" srcId="{E3F036DE-6942-EB4D-9A0C-88DB77F2BE78}" destId="{0BBB87FF-756B-B642-AE61-DB3A71271D95}" srcOrd="12" destOrd="0" presId="urn:microsoft.com/office/officeart/2005/8/layout/vList2"/>
    <dgm:cxn modelId="{F01F5EAD-0F1D-FF4B-B4EC-F404F443A084}" type="presParOf" srcId="{E3F036DE-6942-EB4D-9A0C-88DB77F2BE78}" destId="{C262EDAB-4EEF-E54A-A34F-B08252A7DB0D}" srcOrd="13" destOrd="0" presId="urn:microsoft.com/office/officeart/2005/8/layout/vList2"/>
    <dgm:cxn modelId="{7C5D8C65-C934-DE44-BF41-44527E83E6CE}" type="presParOf" srcId="{E3F036DE-6942-EB4D-9A0C-88DB77F2BE78}" destId="{C217D2B5-3E53-BD45-815A-E0B3ABE30E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4C4DF3-CDA3-4C1A-BA09-6F2AA9088C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918355-8F9B-4F09-B720-6574DA287041}">
      <dgm:prSet/>
      <dgm:spPr/>
      <dgm:t>
        <a:bodyPr/>
        <a:lstStyle/>
        <a:p>
          <a:r>
            <a:rPr lang="en-US" altLang="zh-CN" b="1" dirty="0"/>
            <a:t>Introduction to Dynamic Programming</a:t>
          </a:r>
        </a:p>
      </dgm:t>
    </dgm:pt>
    <dgm:pt modelId="{E97D0D5F-C26B-4811-A71F-D22685DAE823}" type="parTrans" cxnId="{8D0D7D3F-6765-4F28-B5F2-BEDF0CF88641}">
      <dgm:prSet/>
      <dgm:spPr/>
      <dgm:t>
        <a:bodyPr/>
        <a:lstStyle/>
        <a:p>
          <a:endParaRPr lang="en-US" b="1"/>
        </a:p>
      </dgm:t>
    </dgm:pt>
    <dgm:pt modelId="{8C98467B-A16D-46AB-89F9-E167C0071142}" type="sibTrans" cxnId="{8D0D7D3F-6765-4F28-B5F2-BEDF0CF88641}">
      <dgm:prSet/>
      <dgm:spPr/>
      <dgm:t>
        <a:bodyPr/>
        <a:lstStyle/>
        <a:p>
          <a:endParaRPr lang="en-US" b="1"/>
        </a:p>
      </dgm:t>
    </dgm:pt>
    <dgm:pt modelId="{CF2444AC-25A3-45AF-9E27-F0625589132F}">
      <dgm:prSet/>
      <dgm:spPr/>
      <dgm:t>
        <a:bodyPr/>
        <a:lstStyle/>
        <a:p>
          <a:r>
            <a:rPr lang="en-US" altLang="zh-CN" b="1" dirty="0"/>
            <a:t>Weighted Interval</a:t>
          </a:r>
          <a:r>
            <a:rPr lang="zh-CN" altLang="en-US" b="1" dirty="0"/>
            <a:t> </a:t>
          </a:r>
          <a:r>
            <a:rPr lang="en-US" altLang="zh-CN" b="1" dirty="0"/>
            <a:t>Scheduling</a:t>
          </a:r>
          <a:endParaRPr lang="en-US" b="1" dirty="0"/>
        </a:p>
      </dgm:t>
    </dgm:pt>
    <dgm:pt modelId="{868C213E-ECF0-4837-9209-AC9DECD9C145}" type="parTrans" cxnId="{967003F1-89BF-460D-A4CA-2C5AA70BC355}">
      <dgm:prSet/>
      <dgm:spPr/>
      <dgm:t>
        <a:bodyPr/>
        <a:lstStyle/>
        <a:p>
          <a:endParaRPr lang="en-US" b="1"/>
        </a:p>
      </dgm:t>
    </dgm:pt>
    <dgm:pt modelId="{F53403EF-CE1D-433B-BCA2-CAF069B7E4B7}" type="sibTrans" cxnId="{967003F1-89BF-460D-A4CA-2C5AA70BC355}">
      <dgm:prSet/>
      <dgm:spPr/>
      <dgm:t>
        <a:bodyPr/>
        <a:lstStyle/>
        <a:p>
          <a:endParaRPr lang="en-US" b="1"/>
        </a:p>
      </dgm:t>
    </dgm:pt>
    <dgm:pt modelId="{B3AC4ABD-3393-49E6-B22C-5258D54F3AA8}">
      <dgm:prSet/>
      <dgm:spPr/>
      <dgm:t>
        <a:bodyPr/>
        <a:lstStyle/>
        <a:p>
          <a:r>
            <a:rPr lang="en-US" altLang="zh-CN" b="1" dirty="0">
              <a:solidFill>
                <a:schemeClr val="bg1"/>
              </a:solidFill>
            </a:rPr>
            <a:t>Longest Common Subsequence</a:t>
          </a:r>
          <a:endParaRPr lang="en-US" b="1" dirty="0">
            <a:solidFill>
              <a:schemeClr val="bg1"/>
            </a:solidFill>
          </a:endParaRPr>
        </a:p>
      </dgm:t>
    </dgm:pt>
    <dgm:pt modelId="{217CAF8E-9194-4CEE-B13D-4E63A1D5BC08}" type="parTrans" cxnId="{20AAC4C0-0D10-49F9-94CC-7F9A98CD0892}">
      <dgm:prSet/>
      <dgm:spPr/>
      <dgm:t>
        <a:bodyPr/>
        <a:lstStyle/>
        <a:p>
          <a:endParaRPr lang="en-US" b="1"/>
        </a:p>
      </dgm:t>
    </dgm:pt>
    <dgm:pt modelId="{7625B602-CC8D-40F6-A946-15E9FF8A917C}" type="sibTrans" cxnId="{20AAC4C0-0D10-49F9-94CC-7F9A98CD0892}">
      <dgm:prSet/>
      <dgm:spPr/>
      <dgm:t>
        <a:bodyPr/>
        <a:lstStyle/>
        <a:p>
          <a:endParaRPr lang="en-US" b="1"/>
        </a:p>
      </dgm:t>
    </dgm:pt>
    <dgm:pt modelId="{63A81FF4-263D-41CB-9071-D127CED2C26F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gm:t>
    </dgm:pt>
    <dgm:pt modelId="{871569B9-983E-4147-A2C2-AEAE4B538B9F}" type="parTrans" cxnId="{FF429AB5-D8A5-450C-949E-C5993CDA6CF8}">
      <dgm:prSet/>
      <dgm:spPr/>
      <dgm:t>
        <a:bodyPr/>
        <a:lstStyle/>
        <a:p>
          <a:endParaRPr lang="en-US" b="1"/>
        </a:p>
      </dgm:t>
    </dgm:pt>
    <dgm:pt modelId="{6204F9E9-B966-4ED3-9620-B8AD2FA0992D}" type="sibTrans" cxnId="{FF429AB5-D8A5-450C-949E-C5993CDA6CF8}">
      <dgm:prSet/>
      <dgm:spPr/>
      <dgm:t>
        <a:bodyPr/>
        <a:lstStyle/>
        <a:p>
          <a:endParaRPr lang="en-US" b="1"/>
        </a:p>
      </dgm:t>
    </dgm:pt>
    <dgm:pt modelId="{F098D7CD-E34D-AB40-90A3-37F93F15ACF8}">
      <dgm:prSet/>
      <dgm:spPr/>
      <dgm:t>
        <a:bodyPr/>
        <a:lstStyle/>
        <a:p>
          <a:r>
            <a:rPr lang="en-US" altLang="zh-CN" b="1" dirty="0"/>
            <a:t>Infinite Knapsack Problem </a:t>
          </a:r>
          <a:endParaRPr lang="zh-CN" altLang="en-US" b="1" dirty="0"/>
        </a:p>
      </dgm:t>
    </dgm:pt>
    <dgm:pt modelId="{7D5CA1B6-D1C0-AA4A-B2BF-6C4BF6AAC8F0}" type="par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4A049BBC-2731-7743-A63A-12E2DCEA7637}" type="sibTrans" cxnId="{217E5972-44E9-6446-AC97-FE587E6BFBE4}">
      <dgm:prSet/>
      <dgm:spPr/>
      <dgm:t>
        <a:bodyPr/>
        <a:lstStyle/>
        <a:p>
          <a:endParaRPr lang="zh-CN" altLang="en-US" b="1"/>
        </a:p>
      </dgm:t>
    </dgm:pt>
    <dgm:pt modelId="{C71D30CF-91E6-5241-AC6A-181A2EEFF699}">
      <dgm:prSet/>
      <dgm:spPr/>
      <dgm:t>
        <a:bodyPr/>
        <a:lstStyle/>
        <a:p>
          <a:r>
            <a:rPr lang="en-US" altLang="zh-CN" b="1" dirty="0"/>
            <a:t>0-1 Knapsack Problem </a:t>
          </a:r>
          <a:endParaRPr lang="zh-CN" altLang="en-US" b="1" dirty="0"/>
        </a:p>
      </dgm:t>
    </dgm:pt>
    <dgm:pt modelId="{EF24905C-034D-DB42-9541-EF86611E7A5B}" type="par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A971A3FD-CD31-E242-82AF-B9F64BCF6241}" type="sibTrans" cxnId="{BFE54DF6-2AF9-514E-887F-00A33F8E8B62}">
      <dgm:prSet/>
      <dgm:spPr/>
      <dgm:t>
        <a:bodyPr/>
        <a:lstStyle/>
        <a:p>
          <a:endParaRPr lang="zh-CN" altLang="en-US" b="1"/>
        </a:p>
      </dgm:t>
    </dgm:pt>
    <dgm:pt modelId="{BEB40FAC-3C2F-D249-BCD7-CB20F15A2F2D}">
      <dgm:prSet/>
      <dgm:spPr/>
      <dgm:t>
        <a:bodyPr/>
        <a:lstStyle/>
        <a:p>
          <a:r>
            <a:rPr lang="en-US" altLang="zh-CN" b="1" dirty="0"/>
            <a:t>Maximal Independent Set</a:t>
          </a:r>
          <a:endParaRPr lang="zh-CN" altLang="en-US" b="1" dirty="0"/>
        </a:p>
      </dgm:t>
    </dgm:pt>
    <dgm:pt modelId="{AE85A0F3-E92F-E84C-9217-7D0D77F83808}" type="par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C4E32C4A-39C3-114E-BF08-D0706BC8557F}" type="sibTrans" cxnId="{C14B16E4-FB36-384B-A561-EA9A9B779A27}">
      <dgm:prSet/>
      <dgm:spPr/>
      <dgm:t>
        <a:bodyPr/>
        <a:lstStyle/>
        <a:p>
          <a:endParaRPr lang="zh-CN" altLang="en-US" b="1"/>
        </a:p>
      </dgm:t>
    </dgm:pt>
    <dgm:pt modelId="{82BF780E-35C8-5244-A178-392312345216}">
      <dgm:prSet/>
      <dgm:spPr/>
      <dgm:t>
        <a:bodyPr/>
        <a:lstStyle/>
        <a:p>
          <a:r>
            <a:rPr lang="en-US" altLang="zh-CN" b="1" dirty="0"/>
            <a:t>Optimal Substructure</a:t>
          </a:r>
          <a:endParaRPr lang="zh-CN" altLang="en-US" b="1" dirty="0"/>
        </a:p>
      </dgm:t>
    </dgm:pt>
    <dgm:pt modelId="{07FFF902-5725-CE43-8743-EFF490A14789}" type="sib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5CACFC02-D176-124C-AF80-1AEF06E65DD3}" type="parTrans" cxnId="{B2A55DC6-0486-6344-BC09-E25D32432225}">
      <dgm:prSet/>
      <dgm:spPr/>
      <dgm:t>
        <a:bodyPr/>
        <a:lstStyle/>
        <a:p>
          <a:endParaRPr lang="zh-CN" altLang="en-US" b="1"/>
        </a:p>
      </dgm:t>
    </dgm:pt>
    <dgm:pt modelId="{2EEF85AF-4B87-C440-83AA-7A6F97371E15}">
      <dgm:prSet/>
      <dgm:spPr/>
      <dgm:t>
        <a:bodyPr/>
        <a:lstStyle/>
        <a:p>
          <a:r>
            <a:rPr lang="en-US" altLang="zh-CN" b="1" dirty="0"/>
            <a:t>Dynamic programming algorithm</a:t>
          </a:r>
          <a:endParaRPr lang="zh-CN" altLang="en-US" b="1" dirty="0"/>
        </a:p>
      </dgm:t>
    </dgm:pt>
    <dgm:pt modelId="{781BA7AD-0BC0-C646-88FA-142C48D9796E}" type="sib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45E9E3BE-AB6B-9747-960E-1CE6911CDB84}" type="parTrans" cxnId="{4ACAF354-1219-884C-8C1B-ABF1D6C1E514}">
      <dgm:prSet/>
      <dgm:spPr/>
      <dgm:t>
        <a:bodyPr/>
        <a:lstStyle/>
        <a:p>
          <a:endParaRPr lang="zh-CN" altLang="en-US" b="1"/>
        </a:p>
      </dgm:t>
    </dgm:pt>
    <dgm:pt modelId="{1CBB0942-040C-9D4E-B071-A1E7F6E3CCDD}">
      <dgm:prSet/>
      <dgm:spPr/>
      <dgm:t>
        <a:bodyPr/>
        <a:lstStyle/>
        <a:p>
          <a:r>
            <a:rPr lang="en-US" altLang="zh-CN" b="1" dirty="0"/>
            <a:t>Floyd-</a:t>
          </a:r>
          <a:r>
            <a:rPr lang="en-US" altLang="zh-CN" b="1" dirty="0" err="1"/>
            <a:t>Warshall</a:t>
          </a:r>
          <a:r>
            <a:rPr lang="en-US" altLang="zh-CN" b="1" dirty="0"/>
            <a:t> Algorithm</a:t>
          </a:r>
          <a:endParaRPr lang="zh-CN" altLang="en-US" b="1" dirty="0"/>
        </a:p>
      </dgm:t>
    </dgm:pt>
    <dgm:pt modelId="{FD8718B3-7D5D-BF4D-B540-D9212B862EFD}" type="par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5920D6D4-8CB7-714C-8D77-F84C45F79640}" type="sibTrans" cxnId="{A2C18AA4-2D50-324C-AE17-93B49316388A}">
      <dgm:prSet/>
      <dgm:spPr/>
      <dgm:t>
        <a:bodyPr/>
        <a:lstStyle/>
        <a:p>
          <a:endParaRPr lang="zh-CN" altLang="en-US" b="1"/>
        </a:p>
      </dgm:t>
    </dgm:pt>
    <dgm:pt modelId="{E3F036DE-6942-EB4D-9A0C-88DB77F2BE78}" type="pres">
      <dgm:prSet presAssocID="{CD4C4DF3-CDA3-4C1A-BA09-6F2AA9088C98}" presName="linear" presStyleCnt="0">
        <dgm:presLayoutVars>
          <dgm:animLvl val="lvl"/>
          <dgm:resizeHandles val="exact"/>
        </dgm:presLayoutVars>
      </dgm:prSet>
      <dgm:spPr/>
    </dgm:pt>
    <dgm:pt modelId="{F36BEC44-DAC6-6343-85FD-985E84DAB391}" type="pres">
      <dgm:prSet presAssocID="{AC918355-8F9B-4F09-B720-6574DA287041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A93DEC5-4618-EE4A-9E3C-E5E43E382506}" type="pres">
      <dgm:prSet presAssocID="{8C98467B-A16D-46AB-89F9-E167C0071142}" presName="spacer" presStyleCnt="0"/>
      <dgm:spPr/>
    </dgm:pt>
    <dgm:pt modelId="{CAA1060A-F01D-234D-A5B5-15047FFE84C8}" type="pres">
      <dgm:prSet presAssocID="{CF2444AC-25A3-45AF-9E27-F0625589132F}" presName="parentText" presStyleLbl="node1" presStyleIdx="1" presStyleCnt="8" custLinFactNeighborX="-1034" custLinFactNeighborY="1077">
        <dgm:presLayoutVars>
          <dgm:chMax val="0"/>
          <dgm:bulletEnabled val="1"/>
        </dgm:presLayoutVars>
      </dgm:prSet>
      <dgm:spPr/>
    </dgm:pt>
    <dgm:pt modelId="{B3D4FF40-A116-F443-A12B-EBBDAC4C5921}" type="pres">
      <dgm:prSet presAssocID="{CF2444AC-25A3-45AF-9E27-F0625589132F}" presName="childText" presStyleLbl="revTx" presStyleIdx="0" presStyleCnt="1">
        <dgm:presLayoutVars>
          <dgm:bulletEnabled val="1"/>
        </dgm:presLayoutVars>
      </dgm:prSet>
      <dgm:spPr/>
    </dgm:pt>
    <dgm:pt modelId="{0F9D7059-6B5A-324D-BBB2-FF4779936521}" type="pres">
      <dgm:prSet presAssocID="{B3AC4ABD-3393-49E6-B22C-5258D54F3AA8}" presName="parentText" presStyleLbl="node1" presStyleIdx="2" presStyleCnt="8" custLinFactNeighborX="166" custLinFactNeighborY="-1958">
        <dgm:presLayoutVars>
          <dgm:chMax val="0"/>
          <dgm:bulletEnabled val="1"/>
        </dgm:presLayoutVars>
      </dgm:prSet>
      <dgm:spPr/>
    </dgm:pt>
    <dgm:pt modelId="{ACEDD40D-8786-0247-8BAE-04F45A8951D2}" type="pres">
      <dgm:prSet presAssocID="{7625B602-CC8D-40F6-A946-15E9FF8A917C}" presName="spacer" presStyleCnt="0"/>
      <dgm:spPr/>
    </dgm:pt>
    <dgm:pt modelId="{27CFC81F-1429-A241-BA29-F4FAC6F69A90}" type="pres">
      <dgm:prSet presAssocID="{63A81FF4-263D-41CB-9071-D127CED2C26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0089F44-9124-6E48-853B-56327FBDADD4}" type="pres">
      <dgm:prSet presAssocID="{6204F9E9-B966-4ED3-9620-B8AD2FA0992D}" presName="spacer" presStyleCnt="0"/>
      <dgm:spPr/>
    </dgm:pt>
    <dgm:pt modelId="{74E7862E-A08A-E740-BD64-70A8C62E4534}" type="pres">
      <dgm:prSet presAssocID="{F098D7CD-E34D-AB40-90A3-37F93F15ACF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632870F-945C-1743-8411-1418D1E308AC}" type="pres">
      <dgm:prSet presAssocID="{4A049BBC-2731-7743-A63A-12E2DCEA7637}" presName="spacer" presStyleCnt="0"/>
      <dgm:spPr/>
    </dgm:pt>
    <dgm:pt modelId="{5A2B2C49-2F63-4841-9864-CB284F986961}" type="pres">
      <dgm:prSet presAssocID="{C71D30CF-91E6-5241-AC6A-181A2EEFF699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E86CC68-0629-6344-9EC1-BE8028478DF0}" type="pres">
      <dgm:prSet presAssocID="{A971A3FD-CD31-E242-82AF-B9F64BCF6241}" presName="spacer" presStyleCnt="0"/>
      <dgm:spPr/>
    </dgm:pt>
    <dgm:pt modelId="{0BBB87FF-756B-B642-AE61-DB3A71271D95}" type="pres">
      <dgm:prSet presAssocID="{BEB40FAC-3C2F-D249-BCD7-CB20F15A2F2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262EDAB-4EEF-E54A-A34F-B08252A7DB0D}" type="pres">
      <dgm:prSet presAssocID="{C4E32C4A-39C3-114E-BF08-D0706BC8557F}" presName="spacer" presStyleCnt="0"/>
      <dgm:spPr/>
    </dgm:pt>
    <dgm:pt modelId="{C217D2B5-3E53-BD45-815A-E0B3ABE30EE7}" type="pres">
      <dgm:prSet presAssocID="{1CBB0942-040C-9D4E-B071-A1E7F6E3CCD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6CCCB3C-D198-BD40-999E-68845B587796}" type="presOf" srcId="{BEB40FAC-3C2F-D249-BCD7-CB20F15A2F2D}" destId="{0BBB87FF-756B-B642-AE61-DB3A71271D95}" srcOrd="0" destOrd="0" presId="urn:microsoft.com/office/officeart/2005/8/layout/vList2"/>
    <dgm:cxn modelId="{8D0D7D3F-6765-4F28-B5F2-BEDF0CF88641}" srcId="{CD4C4DF3-CDA3-4C1A-BA09-6F2AA9088C98}" destId="{AC918355-8F9B-4F09-B720-6574DA287041}" srcOrd="0" destOrd="0" parTransId="{E97D0D5F-C26B-4811-A71F-D22685DAE823}" sibTransId="{8C98467B-A16D-46AB-89F9-E167C0071142}"/>
    <dgm:cxn modelId="{97BB4C4C-9569-9C46-819E-4A8976115266}" type="presOf" srcId="{AC918355-8F9B-4F09-B720-6574DA287041}" destId="{F36BEC44-DAC6-6343-85FD-985E84DAB391}" srcOrd="0" destOrd="0" presId="urn:microsoft.com/office/officeart/2005/8/layout/vList2"/>
    <dgm:cxn modelId="{907E6A52-30A9-C745-A5D9-082D7D5A300E}" type="presOf" srcId="{1CBB0942-040C-9D4E-B071-A1E7F6E3CCDD}" destId="{C217D2B5-3E53-BD45-815A-E0B3ABE30EE7}" srcOrd="0" destOrd="0" presId="urn:microsoft.com/office/officeart/2005/8/layout/vList2"/>
    <dgm:cxn modelId="{4ACAF354-1219-884C-8C1B-ABF1D6C1E514}" srcId="{CF2444AC-25A3-45AF-9E27-F0625589132F}" destId="{2EEF85AF-4B87-C440-83AA-7A6F97371E15}" srcOrd="1" destOrd="0" parTransId="{45E9E3BE-AB6B-9747-960E-1CE6911CDB84}" sibTransId="{781BA7AD-0BC0-C646-88FA-142C48D9796E}"/>
    <dgm:cxn modelId="{94026755-DE43-3D45-8C77-553F70E5063F}" type="presOf" srcId="{B3AC4ABD-3393-49E6-B22C-5258D54F3AA8}" destId="{0F9D7059-6B5A-324D-BBB2-FF4779936521}" srcOrd="0" destOrd="0" presId="urn:microsoft.com/office/officeart/2005/8/layout/vList2"/>
    <dgm:cxn modelId="{AE04DE58-AB13-B24A-8054-0BE537E20E42}" type="presOf" srcId="{CF2444AC-25A3-45AF-9E27-F0625589132F}" destId="{CAA1060A-F01D-234D-A5B5-15047FFE84C8}" srcOrd="0" destOrd="0" presId="urn:microsoft.com/office/officeart/2005/8/layout/vList2"/>
    <dgm:cxn modelId="{EF02EC68-3DE4-1743-9B23-8D19D086DB8D}" type="presOf" srcId="{2EEF85AF-4B87-C440-83AA-7A6F97371E15}" destId="{B3D4FF40-A116-F443-A12B-EBBDAC4C5921}" srcOrd="0" destOrd="1" presId="urn:microsoft.com/office/officeart/2005/8/layout/vList2"/>
    <dgm:cxn modelId="{217E5972-44E9-6446-AC97-FE587E6BFBE4}" srcId="{CD4C4DF3-CDA3-4C1A-BA09-6F2AA9088C98}" destId="{F098D7CD-E34D-AB40-90A3-37F93F15ACF8}" srcOrd="4" destOrd="0" parTransId="{7D5CA1B6-D1C0-AA4A-B2BF-6C4BF6AAC8F0}" sibTransId="{4A049BBC-2731-7743-A63A-12E2DCEA7637}"/>
    <dgm:cxn modelId="{367CF977-A5F2-A142-A10A-27687B4E5CBC}" type="presOf" srcId="{CD4C4DF3-CDA3-4C1A-BA09-6F2AA9088C98}" destId="{E3F036DE-6942-EB4D-9A0C-88DB77F2BE78}" srcOrd="0" destOrd="0" presId="urn:microsoft.com/office/officeart/2005/8/layout/vList2"/>
    <dgm:cxn modelId="{D8C00982-A6FC-3440-B75A-005F5BF8F986}" type="presOf" srcId="{C71D30CF-91E6-5241-AC6A-181A2EEFF699}" destId="{5A2B2C49-2F63-4841-9864-CB284F986961}" srcOrd="0" destOrd="0" presId="urn:microsoft.com/office/officeart/2005/8/layout/vList2"/>
    <dgm:cxn modelId="{D2C15B8E-264D-3440-84C3-525B5873AE39}" type="presOf" srcId="{F098D7CD-E34D-AB40-90A3-37F93F15ACF8}" destId="{74E7862E-A08A-E740-BD64-70A8C62E4534}" srcOrd="0" destOrd="0" presId="urn:microsoft.com/office/officeart/2005/8/layout/vList2"/>
    <dgm:cxn modelId="{2E262F90-040E-8D46-BA08-C21F1F4A5CD2}" type="presOf" srcId="{63A81FF4-263D-41CB-9071-D127CED2C26F}" destId="{27CFC81F-1429-A241-BA29-F4FAC6F69A90}" srcOrd="0" destOrd="0" presId="urn:microsoft.com/office/officeart/2005/8/layout/vList2"/>
    <dgm:cxn modelId="{A2C18AA4-2D50-324C-AE17-93B49316388A}" srcId="{CD4C4DF3-CDA3-4C1A-BA09-6F2AA9088C98}" destId="{1CBB0942-040C-9D4E-B071-A1E7F6E3CCDD}" srcOrd="7" destOrd="0" parTransId="{FD8718B3-7D5D-BF4D-B540-D9212B862EFD}" sibTransId="{5920D6D4-8CB7-714C-8D77-F84C45F79640}"/>
    <dgm:cxn modelId="{FF429AB5-D8A5-450C-949E-C5993CDA6CF8}" srcId="{CD4C4DF3-CDA3-4C1A-BA09-6F2AA9088C98}" destId="{63A81FF4-263D-41CB-9071-D127CED2C26F}" srcOrd="3" destOrd="0" parTransId="{871569B9-983E-4147-A2C2-AEAE4B538B9F}" sibTransId="{6204F9E9-B966-4ED3-9620-B8AD2FA0992D}"/>
    <dgm:cxn modelId="{20AAC4C0-0D10-49F9-94CC-7F9A98CD0892}" srcId="{CD4C4DF3-CDA3-4C1A-BA09-6F2AA9088C98}" destId="{B3AC4ABD-3393-49E6-B22C-5258D54F3AA8}" srcOrd="2" destOrd="0" parTransId="{217CAF8E-9194-4CEE-B13D-4E63A1D5BC08}" sibTransId="{7625B602-CC8D-40F6-A946-15E9FF8A917C}"/>
    <dgm:cxn modelId="{B2A55DC6-0486-6344-BC09-E25D32432225}" srcId="{CF2444AC-25A3-45AF-9E27-F0625589132F}" destId="{82BF780E-35C8-5244-A178-392312345216}" srcOrd="0" destOrd="0" parTransId="{5CACFC02-D176-124C-AF80-1AEF06E65DD3}" sibTransId="{07FFF902-5725-CE43-8743-EFF490A14789}"/>
    <dgm:cxn modelId="{72DD3FDF-998E-ED40-B203-A8A842484DE5}" type="presOf" srcId="{82BF780E-35C8-5244-A178-392312345216}" destId="{B3D4FF40-A116-F443-A12B-EBBDAC4C5921}" srcOrd="0" destOrd="0" presId="urn:microsoft.com/office/officeart/2005/8/layout/vList2"/>
    <dgm:cxn modelId="{C14B16E4-FB36-384B-A561-EA9A9B779A27}" srcId="{CD4C4DF3-CDA3-4C1A-BA09-6F2AA9088C98}" destId="{BEB40FAC-3C2F-D249-BCD7-CB20F15A2F2D}" srcOrd="6" destOrd="0" parTransId="{AE85A0F3-E92F-E84C-9217-7D0D77F83808}" sibTransId="{C4E32C4A-39C3-114E-BF08-D0706BC8557F}"/>
    <dgm:cxn modelId="{967003F1-89BF-460D-A4CA-2C5AA70BC355}" srcId="{CD4C4DF3-CDA3-4C1A-BA09-6F2AA9088C98}" destId="{CF2444AC-25A3-45AF-9E27-F0625589132F}" srcOrd="1" destOrd="0" parTransId="{868C213E-ECF0-4837-9209-AC9DECD9C145}" sibTransId="{F53403EF-CE1D-433B-BCA2-CAF069B7E4B7}"/>
    <dgm:cxn modelId="{BFE54DF6-2AF9-514E-887F-00A33F8E8B62}" srcId="{CD4C4DF3-CDA3-4C1A-BA09-6F2AA9088C98}" destId="{C71D30CF-91E6-5241-AC6A-181A2EEFF699}" srcOrd="5" destOrd="0" parTransId="{EF24905C-034D-DB42-9541-EF86611E7A5B}" sibTransId="{A971A3FD-CD31-E242-82AF-B9F64BCF6241}"/>
    <dgm:cxn modelId="{7F7FB686-798E-5342-8DDD-4603B2ACB674}" type="presParOf" srcId="{E3F036DE-6942-EB4D-9A0C-88DB77F2BE78}" destId="{F36BEC44-DAC6-6343-85FD-985E84DAB391}" srcOrd="0" destOrd="0" presId="urn:microsoft.com/office/officeart/2005/8/layout/vList2"/>
    <dgm:cxn modelId="{2BD7A73F-1C15-1841-92FF-EB2ECDDD08AE}" type="presParOf" srcId="{E3F036DE-6942-EB4D-9A0C-88DB77F2BE78}" destId="{3A93DEC5-4618-EE4A-9E3C-E5E43E382506}" srcOrd="1" destOrd="0" presId="urn:microsoft.com/office/officeart/2005/8/layout/vList2"/>
    <dgm:cxn modelId="{96D9C9FF-32FB-594B-8360-12EE92A92ECF}" type="presParOf" srcId="{E3F036DE-6942-EB4D-9A0C-88DB77F2BE78}" destId="{CAA1060A-F01D-234D-A5B5-15047FFE84C8}" srcOrd="2" destOrd="0" presId="urn:microsoft.com/office/officeart/2005/8/layout/vList2"/>
    <dgm:cxn modelId="{C0EF9506-2B4B-504D-A865-7EABDA17FD3E}" type="presParOf" srcId="{E3F036DE-6942-EB4D-9A0C-88DB77F2BE78}" destId="{B3D4FF40-A116-F443-A12B-EBBDAC4C5921}" srcOrd="3" destOrd="0" presId="urn:microsoft.com/office/officeart/2005/8/layout/vList2"/>
    <dgm:cxn modelId="{F24A70AF-72BE-1A4B-8A66-AC0BEE70CF99}" type="presParOf" srcId="{E3F036DE-6942-EB4D-9A0C-88DB77F2BE78}" destId="{0F9D7059-6B5A-324D-BBB2-FF4779936521}" srcOrd="4" destOrd="0" presId="urn:microsoft.com/office/officeart/2005/8/layout/vList2"/>
    <dgm:cxn modelId="{3FE64151-1108-384D-9BD5-4EBBEF709880}" type="presParOf" srcId="{E3F036DE-6942-EB4D-9A0C-88DB77F2BE78}" destId="{ACEDD40D-8786-0247-8BAE-04F45A8951D2}" srcOrd="5" destOrd="0" presId="urn:microsoft.com/office/officeart/2005/8/layout/vList2"/>
    <dgm:cxn modelId="{EE4C89DF-76AF-9D40-9263-B3BC0F2F9F8D}" type="presParOf" srcId="{E3F036DE-6942-EB4D-9A0C-88DB77F2BE78}" destId="{27CFC81F-1429-A241-BA29-F4FAC6F69A90}" srcOrd="6" destOrd="0" presId="urn:microsoft.com/office/officeart/2005/8/layout/vList2"/>
    <dgm:cxn modelId="{CC9811C3-912A-294A-9FEA-571B85FA739B}" type="presParOf" srcId="{E3F036DE-6942-EB4D-9A0C-88DB77F2BE78}" destId="{20089F44-9124-6E48-853B-56327FBDADD4}" srcOrd="7" destOrd="0" presId="urn:microsoft.com/office/officeart/2005/8/layout/vList2"/>
    <dgm:cxn modelId="{6F9426C5-2781-324B-A088-51559DEA6D26}" type="presParOf" srcId="{E3F036DE-6942-EB4D-9A0C-88DB77F2BE78}" destId="{74E7862E-A08A-E740-BD64-70A8C62E4534}" srcOrd="8" destOrd="0" presId="urn:microsoft.com/office/officeart/2005/8/layout/vList2"/>
    <dgm:cxn modelId="{713632CF-A8FE-F942-8860-860422F38757}" type="presParOf" srcId="{E3F036DE-6942-EB4D-9A0C-88DB77F2BE78}" destId="{8632870F-945C-1743-8411-1418D1E308AC}" srcOrd="9" destOrd="0" presId="urn:microsoft.com/office/officeart/2005/8/layout/vList2"/>
    <dgm:cxn modelId="{065570D7-B490-3A4B-9E4B-3EEC9B1C5EC1}" type="presParOf" srcId="{E3F036DE-6942-EB4D-9A0C-88DB77F2BE78}" destId="{5A2B2C49-2F63-4841-9864-CB284F986961}" srcOrd="10" destOrd="0" presId="urn:microsoft.com/office/officeart/2005/8/layout/vList2"/>
    <dgm:cxn modelId="{75F6BC26-6856-1247-A42C-49951FECD95D}" type="presParOf" srcId="{E3F036DE-6942-EB4D-9A0C-88DB77F2BE78}" destId="{7E86CC68-0629-6344-9EC1-BE8028478DF0}" srcOrd="11" destOrd="0" presId="urn:microsoft.com/office/officeart/2005/8/layout/vList2"/>
    <dgm:cxn modelId="{E1367A49-EFF4-8C4A-8054-5201505772FC}" type="presParOf" srcId="{E3F036DE-6942-EB4D-9A0C-88DB77F2BE78}" destId="{0BBB87FF-756B-B642-AE61-DB3A71271D95}" srcOrd="12" destOrd="0" presId="urn:microsoft.com/office/officeart/2005/8/layout/vList2"/>
    <dgm:cxn modelId="{F01F5EAD-0F1D-FF4B-B4EC-F404F443A084}" type="presParOf" srcId="{E3F036DE-6942-EB4D-9A0C-88DB77F2BE78}" destId="{C262EDAB-4EEF-E54A-A34F-B08252A7DB0D}" srcOrd="13" destOrd="0" presId="urn:microsoft.com/office/officeart/2005/8/layout/vList2"/>
    <dgm:cxn modelId="{7C5D8C65-C934-DE44-BF41-44527E83E6CE}" type="presParOf" srcId="{E3F036DE-6942-EB4D-9A0C-88DB77F2BE78}" destId="{C217D2B5-3E53-BD45-815A-E0B3ABE30EE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26416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Introduction to Dynamic Programming</a:t>
          </a:r>
        </a:p>
      </dsp:txBody>
      <dsp:txXfrm>
        <a:off x="24588" y="351004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896550"/>
          <a:ext cx="4697730" cy="503685"/>
        </a:xfrm>
        <a:prstGeom prst="roundRect">
          <a:avLst/>
        </a:prstGeom>
        <a:solidFill>
          <a:schemeClr val="accent2">
            <a:hueOff val="462870"/>
            <a:satOff val="64"/>
            <a:lumOff val="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Weighted Interval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Scheduling</a:t>
          </a:r>
          <a:endParaRPr lang="en-US" sz="2100" b="1" kern="1200" dirty="0"/>
        </a:p>
      </dsp:txBody>
      <dsp:txXfrm>
        <a:off x="24588" y="921138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394266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Optimal Substructure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Dynamic programming algorithm</a:t>
          </a:r>
          <a:endParaRPr lang="zh-CN" altLang="en-US" sz="1600" b="1" kern="1200" dirty="0"/>
        </a:p>
      </dsp:txBody>
      <dsp:txXfrm>
        <a:off x="0" y="1394266"/>
        <a:ext cx="4697730" cy="554242"/>
      </dsp:txXfrm>
    </dsp:sp>
    <dsp:sp modelId="{0F9D7059-6B5A-324D-BBB2-FF4779936521}">
      <dsp:nvSpPr>
        <dsp:cNvPr id="0" name=""/>
        <dsp:cNvSpPr/>
      </dsp:nvSpPr>
      <dsp:spPr>
        <a:xfrm>
          <a:off x="0" y="1947324"/>
          <a:ext cx="4697730" cy="503685"/>
        </a:xfrm>
        <a:prstGeom prst="roundRect">
          <a:avLst/>
        </a:prstGeom>
        <a:solidFill>
          <a:schemeClr val="accent2">
            <a:hueOff val="925740"/>
            <a:satOff val="129"/>
            <a:lumOff val="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bg1"/>
              </a:solidFill>
            </a:rPr>
            <a:t>Longest Common Subsequence</a:t>
          </a:r>
          <a:endParaRPr lang="en-US" sz="2100" b="1" kern="1200" dirty="0">
            <a:solidFill>
              <a:schemeClr val="bg1"/>
            </a:solidFill>
          </a:endParaRPr>
        </a:p>
      </dsp:txBody>
      <dsp:txXfrm>
        <a:off x="24588" y="1971912"/>
        <a:ext cx="4648554" cy="454509"/>
      </dsp:txXfrm>
    </dsp:sp>
    <dsp:sp modelId="{27CFC81F-1429-A241-BA29-F4FAC6F69A90}">
      <dsp:nvSpPr>
        <dsp:cNvPr id="0" name=""/>
        <dsp:cNvSpPr/>
      </dsp:nvSpPr>
      <dsp:spPr>
        <a:xfrm>
          <a:off x="0" y="2512673"/>
          <a:ext cx="4697730" cy="503685"/>
        </a:xfrm>
        <a:prstGeom prst="roundRect">
          <a:avLst/>
        </a:prstGeom>
        <a:solidFill>
          <a:schemeClr val="accent2">
            <a:hueOff val="1388610"/>
            <a:satOff val="193"/>
            <a:lumOff val="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4588" y="2537261"/>
        <a:ext cx="4648554" cy="454509"/>
      </dsp:txXfrm>
    </dsp:sp>
    <dsp:sp modelId="{74E7862E-A08A-E740-BD64-70A8C62E4534}">
      <dsp:nvSpPr>
        <dsp:cNvPr id="0" name=""/>
        <dsp:cNvSpPr/>
      </dsp:nvSpPr>
      <dsp:spPr>
        <a:xfrm>
          <a:off x="0" y="3076838"/>
          <a:ext cx="4697730" cy="503685"/>
        </a:xfrm>
        <a:prstGeom prst="roundRect">
          <a:avLst/>
        </a:prstGeom>
        <a:solidFill>
          <a:schemeClr val="accent2">
            <a:hueOff val="1851480"/>
            <a:satOff val="258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Infinite Knapsack Problem </a:t>
          </a:r>
          <a:endParaRPr lang="zh-CN" altLang="en-US" sz="2100" b="1" kern="1200" dirty="0"/>
        </a:p>
      </dsp:txBody>
      <dsp:txXfrm>
        <a:off x="24588" y="3101426"/>
        <a:ext cx="4648554" cy="454509"/>
      </dsp:txXfrm>
    </dsp:sp>
    <dsp:sp modelId="{5A2B2C49-2F63-4841-9864-CB284F986961}">
      <dsp:nvSpPr>
        <dsp:cNvPr id="0" name=""/>
        <dsp:cNvSpPr/>
      </dsp:nvSpPr>
      <dsp:spPr>
        <a:xfrm>
          <a:off x="0" y="3641003"/>
          <a:ext cx="4697730" cy="503685"/>
        </a:xfrm>
        <a:prstGeom prst="roundRect">
          <a:avLst/>
        </a:prstGeom>
        <a:solidFill>
          <a:schemeClr val="accent2">
            <a:hueOff val="2314350"/>
            <a:satOff val="322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 </a:t>
          </a:r>
          <a:endParaRPr lang="zh-CN" altLang="en-US" sz="2100" b="1" kern="1200" dirty="0"/>
        </a:p>
      </dsp:txBody>
      <dsp:txXfrm>
        <a:off x="24588" y="3665591"/>
        <a:ext cx="4648554" cy="454509"/>
      </dsp:txXfrm>
    </dsp:sp>
    <dsp:sp modelId="{0BBB87FF-756B-B642-AE61-DB3A71271D95}">
      <dsp:nvSpPr>
        <dsp:cNvPr id="0" name=""/>
        <dsp:cNvSpPr/>
      </dsp:nvSpPr>
      <dsp:spPr>
        <a:xfrm>
          <a:off x="0" y="4205168"/>
          <a:ext cx="4697730" cy="503685"/>
        </a:xfrm>
        <a:prstGeom prst="roundRect">
          <a:avLst/>
        </a:prstGeom>
        <a:solidFill>
          <a:schemeClr val="accent2">
            <a:hueOff val="2777220"/>
            <a:satOff val="387"/>
            <a:lumOff val="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</a:t>
          </a:r>
          <a:endParaRPr lang="zh-CN" altLang="en-US" sz="2100" b="1" kern="1200" dirty="0"/>
        </a:p>
      </dsp:txBody>
      <dsp:txXfrm>
        <a:off x="24588" y="4229756"/>
        <a:ext cx="4648554" cy="454509"/>
      </dsp:txXfrm>
    </dsp:sp>
    <dsp:sp modelId="{C217D2B5-3E53-BD45-815A-E0B3ABE30EE7}">
      <dsp:nvSpPr>
        <dsp:cNvPr id="0" name=""/>
        <dsp:cNvSpPr/>
      </dsp:nvSpPr>
      <dsp:spPr>
        <a:xfrm>
          <a:off x="0" y="4769333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  <a:endParaRPr lang="zh-CN" altLang="en-US" sz="2100" b="1" kern="1200" dirty="0"/>
        </a:p>
      </dsp:txBody>
      <dsp:txXfrm>
        <a:off x="24588" y="4793921"/>
        <a:ext cx="4648554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26416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Introduction to Dynamic Programming</a:t>
          </a:r>
        </a:p>
      </dsp:txBody>
      <dsp:txXfrm>
        <a:off x="24588" y="351004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896550"/>
          <a:ext cx="4697730" cy="503685"/>
        </a:xfrm>
        <a:prstGeom prst="roundRect">
          <a:avLst/>
        </a:prstGeom>
        <a:solidFill>
          <a:schemeClr val="accent2">
            <a:hueOff val="462870"/>
            <a:satOff val="64"/>
            <a:lumOff val="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Weighted Interval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Scheduling</a:t>
          </a:r>
          <a:endParaRPr lang="en-US" sz="2100" b="1" kern="1200" dirty="0"/>
        </a:p>
      </dsp:txBody>
      <dsp:txXfrm>
        <a:off x="24588" y="921138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394266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Optimal Substructure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Dynamic programming algorithm</a:t>
          </a:r>
          <a:endParaRPr lang="zh-CN" altLang="en-US" sz="1600" b="1" kern="1200" dirty="0"/>
        </a:p>
      </dsp:txBody>
      <dsp:txXfrm>
        <a:off x="0" y="1394266"/>
        <a:ext cx="4697730" cy="554242"/>
      </dsp:txXfrm>
    </dsp:sp>
    <dsp:sp modelId="{0F9D7059-6B5A-324D-BBB2-FF4779936521}">
      <dsp:nvSpPr>
        <dsp:cNvPr id="0" name=""/>
        <dsp:cNvSpPr/>
      </dsp:nvSpPr>
      <dsp:spPr>
        <a:xfrm>
          <a:off x="0" y="1947324"/>
          <a:ext cx="4697730" cy="503685"/>
        </a:xfrm>
        <a:prstGeom prst="roundRect">
          <a:avLst/>
        </a:prstGeom>
        <a:solidFill>
          <a:schemeClr val="accent2">
            <a:hueOff val="925740"/>
            <a:satOff val="129"/>
            <a:lumOff val="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bg1"/>
              </a:solidFill>
            </a:rPr>
            <a:t>Longest Common Subsequence</a:t>
          </a:r>
          <a:endParaRPr lang="en-US" sz="2100" b="1" kern="1200" dirty="0">
            <a:solidFill>
              <a:schemeClr val="bg1"/>
            </a:solidFill>
          </a:endParaRPr>
        </a:p>
      </dsp:txBody>
      <dsp:txXfrm>
        <a:off x="24588" y="1971912"/>
        <a:ext cx="4648554" cy="454509"/>
      </dsp:txXfrm>
    </dsp:sp>
    <dsp:sp modelId="{27CFC81F-1429-A241-BA29-F4FAC6F69A90}">
      <dsp:nvSpPr>
        <dsp:cNvPr id="0" name=""/>
        <dsp:cNvSpPr/>
      </dsp:nvSpPr>
      <dsp:spPr>
        <a:xfrm>
          <a:off x="0" y="2512673"/>
          <a:ext cx="4697730" cy="503685"/>
        </a:xfrm>
        <a:prstGeom prst="roundRect">
          <a:avLst/>
        </a:prstGeom>
        <a:solidFill>
          <a:schemeClr val="accent2">
            <a:hueOff val="1388610"/>
            <a:satOff val="193"/>
            <a:lumOff val="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4588" y="2537261"/>
        <a:ext cx="4648554" cy="454509"/>
      </dsp:txXfrm>
    </dsp:sp>
    <dsp:sp modelId="{74E7862E-A08A-E740-BD64-70A8C62E4534}">
      <dsp:nvSpPr>
        <dsp:cNvPr id="0" name=""/>
        <dsp:cNvSpPr/>
      </dsp:nvSpPr>
      <dsp:spPr>
        <a:xfrm>
          <a:off x="0" y="3076838"/>
          <a:ext cx="4697730" cy="503685"/>
        </a:xfrm>
        <a:prstGeom prst="roundRect">
          <a:avLst/>
        </a:prstGeom>
        <a:solidFill>
          <a:schemeClr val="accent2">
            <a:hueOff val="1851480"/>
            <a:satOff val="258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Infinite Knapsack Problem </a:t>
          </a:r>
          <a:endParaRPr lang="zh-CN" altLang="en-US" sz="2100" b="1" kern="1200" dirty="0"/>
        </a:p>
      </dsp:txBody>
      <dsp:txXfrm>
        <a:off x="24588" y="3101426"/>
        <a:ext cx="4648554" cy="454509"/>
      </dsp:txXfrm>
    </dsp:sp>
    <dsp:sp modelId="{5A2B2C49-2F63-4841-9864-CB284F986961}">
      <dsp:nvSpPr>
        <dsp:cNvPr id="0" name=""/>
        <dsp:cNvSpPr/>
      </dsp:nvSpPr>
      <dsp:spPr>
        <a:xfrm>
          <a:off x="0" y="3641003"/>
          <a:ext cx="4697730" cy="503685"/>
        </a:xfrm>
        <a:prstGeom prst="roundRect">
          <a:avLst/>
        </a:prstGeom>
        <a:solidFill>
          <a:schemeClr val="accent2">
            <a:hueOff val="2314350"/>
            <a:satOff val="322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 </a:t>
          </a:r>
          <a:endParaRPr lang="zh-CN" altLang="en-US" sz="2100" b="1" kern="1200" dirty="0"/>
        </a:p>
      </dsp:txBody>
      <dsp:txXfrm>
        <a:off x="24588" y="3665591"/>
        <a:ext cx="4648554" cy="454509"/>
      </dsp:txXfrm>
    </dsp:sp>
    <dsp:sp modelId="{0BBB87FF-756B-B642-AE61-DB3A71271D95}">
      <dsp:nvSpPr>
        <dsp:cNvPr id="0" name=""/>
        <dsp:cNvSpPr/>
      </dsp:nvSpPr>
      <dsp:spPr>
        <a:xfrm>
          <a:off x="0" y="4205168"/>
          <a:ext cx="4697730" cy="503685"/>
        </a:xfrm>
        <a:prstGeom prst="roundRect">
          <a:avLst/>
        </a:prstGeom>
        <a:solidFill>
          <a:schemeClr val="accent2">
            <a:hueOff val="2777220"/>
            <a:satOff val="387"/>
            <a:lumOff val="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</a:t>
          </a:r>
          <a:endParaRPr lang="zh-CN" altLang="en-US" sz="2100" b="1" kern="1200" dirty="0"/>
        </a:p>
      </dsp:txBody>
      <dsp:txXfrm>
        <a:off x="24588" y="4229756"/>
        <a:ext cx="4648554" cy="454509"/>
      </dsp:txXfrm>
    </dsp:sp>
    <dsp:sp modelId="{C217D2B5-3E53-BD45-815A-E0B3ABE30EE7}">
      <dsp:nvSpPr>
        <dsp:cNvPr id="0" name=""/>
        <dsp:cNvSpPr/>
      </dsp:nvSpPr>
      <dsp:spPr>
        <a:xfrm>
          <a:off x="0" y="4769333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  <a:endParaRPr lang="zh-CN" altLang="en-US" sz="2100" b="1" kern="1200" dirty="0"/>
        </a:p>
      </dsp:txBody>
      <dsp:txXfrm>
        <a:off x="24588" y="4793921"/>
        <a:ext cx="4648554" cy="45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26416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Introduction to Dynamic Programming</a:t>
          </a:r>
        </a:p>
      </dsp:txBody>
      <dsp:txXfrm>
        <a:off x="24588" y="351004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896550"/>
          <a:ext cx="4697730" cy="503685"/>
        </a:xfrm>
        <a:prstGeom prst="roundRect">
          <a:avLst/>
        </a:prstGeom>
        <a:solidFill>
          <a:schemeClr val="accent2">
            <a:hueOff val="462870"/>
            <a:satOff val="64"/>
            <a:lumOff val="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Weighted Interval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Scheduling</a:t>
          </a:r>
          <a:endParaRPr lang="en-US" sz="2100" b="1" kern="1200" dirty="0"/>
        </a:p>
      </dsp:txBody>
      <dsp:txXfrm>
        <a:off x="24588" y="921138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394266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Optimal Substructure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Dynamic programming algorithm</a:t>
          </a:r>
          <a:endParaRPr lang="zh-CN" altLang="en-US" sz="1600" b="1" kern="1200" dirty="0"/>
        </a:p>
      </dsp:txBody>
      <dsp:txXfrm>
        <a:off x="0" y="1394266"/>
        <a:ext cx="4697730" cy="554242"/>
      </dsp:txXfrm>
    </dsp:sp>
    <dsp:sp modelId="{0F9D7059-6B5A-324D-BBB2-FF4779936521}">
      <dsp:nvSpPr>
        <dsp:cNvPr id="0" name=""/>
        <dsp:cNvSpPr/>
      </dsp:nvSpPr>
      <dsp:spPr>
        <a:xfrm>
          <a:off x="0" y="1947324"/>
          <a:ext cx="4697730" cy="503685"/>
        </a:xfrm>
        <a:prstGeom prst="roundRect">
          <a:avLst/>
        </a:prstGeom>
        <a:solidFill>
          <a:schemeClr val="accent2">
            <a:hueOff val="925740"/>
            <a:satOff val="129"/>
            <a:lumOff val="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bg1"/>
              </a:solidFill>
            </a:rPr>
            <a:t>Longest Common Subsequence</a:t>
          </a:r>
          <a:endParaRPr lang="en-US" sz="2100" b="1" kern="1200" dirty="0">
            <a:solidFill>
              <a:schemeClr val="bg1"/>
            </a:solidFill>
          </a:endParaRPr>
        </a:p>
      </dsp:txBody>
      <dsp:txXfrm>
        <a:off x="24588" y="1971912"/>
        <a:ext cx="4648554" cy="454509"/>
      </dsp:txXfrm>
    </dsp:sp>
    <dsp:sp modelId="{27CFC81F-1429-A241-BA29-F4FAC6F69A90}">
      <dsp:nvSpPr>
        <dsp:cNvPr id="0" name=""/>
        <dsp:cNvSpPr/>
      </dsp:nvSpPr>
      <dsp:spPr>
        <a:xfrm>
          <a:off x="0" y="2512673"/>
          <a:ext cx="4697730" cy="503685"/>
        </a:xfrm>
        <a:prstGeom prst="roundRect">
          <a:avLst/>
        </a:prstGeom>
        <a:solidFill>
          <a:schemeClr val="accent2">
            <a:hueOff val="1388610"/>
            <a:satOff val="193"/>
            <a:lumOff val="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4588" y="2537261"/>
        <a:ext cx="4648554" cy="454509"/>
      </dsp:txXfrm>
    </dsp:sp>
    <dsp:sp modelId="{74E7862E-A08A-E740-BD64-70A8C62E4534}">
      <dsp:nvSpPr>
        <dsp:cNvPr id="0" name=""/>
        <dsp:cNvSpPr/>
      </dsp:nvSpPr>
      <dsp:spPr>
        <a:xfrm>
          <a:off x="0" y="3076838"/>
          <a:ext cx="4697730" cy="503685"/>
        </a:xfrm>
        <a:prstGeom prst="roundRect">
          <a:avLst/>
        </a:prstGeom>
        <a:solidFill>
          <a:schemeClr val="accent2">
            <a:hueOff val="1851480"/>
            <a:satOff val="258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Infinite Knapsack Problem </a:t>
          </a:r>
          <a:endParaRPr lang="zh-CN" altLang="en-US" sz="2100" b="1" kern="1200" dirty="0"/>
        </a:p>
      </dsp:txBody>
      <dsp:txXfrm>
        <a:off x="24588" y="3101426"/>
        <a:ext cx="4648554" cy="454509"/>
      </dsp:txXfrm>
    </dsp:sp>
    <dsp:sp modelId="{5A2B2C49-2F63-4841-9864-CB284F986961}">
      <dsp:nvSpPr>
        <dsp:cNvPr id="0" name=""/>
        <dsp:cNvSpPr/>
      </dsp:nvSpPr>
      <dsp:spPr>
        <a:xfrm>
          <a:off x="0" y="3641003"/>
          <a:ext cx="4697730" cy="503685"/>
        </a:xfrm>
        <a:prstGeom prst="roundRect">
          <a:avLst/>
        </a:prstGeom>
        <a:solidFill>
          <a:schemeClr val="accent2">
            <a:hueOff val="2314350"/>
            <a:satOff val="322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 </a:t>
          </a:r>
          <a:endParaRPr lang="zh-CN" altLang="en-US" sz="2100" b="1" kern="1200" dirty="0"/>
        </a:p>
      </dsp:txBody>
      <dsp:txXfrm>
        <a:off x="24588" y="3665591"/>
        <a:ext cx="4648554" cy="454509"/>
      </dsp:txXfrm>
    </dsp:sp>
    <dsp:sp modelId="{0BBB87FF-756B-B642-AE61-DB3A71271D95}">
      <dsp:nvSpPr>
        <dsp:cNvPr id="0" name=""/>
        <dsp:cNvSpPr/>
      </dsp:nvSpPr>
      <dsp:spPr>
        <a:xfrm>
          <a:off x="0" y="4205168"/>
          <a:ext cx="4697730" cy="503685"/>
        </a:xfrm>
        <a:prstGeom prst="roundRect">
          <a:avLst/>
        </a:prstGeom>
        <a:solidFill>
          <a:schemeClr val="accent2">
            <a:hueOff val="2777220"/>
            <a:satOff val="387"/>
            <a:lumOff val="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</a:t>
          </a:r>
          <a:endParaRPr lang="zh-CN" altLang="en-US" sz="2100" b="1" kern="1200" dirty="0"/>
        </a:p>
      </dsp:txBody>
      <dsp:txXfrm>
        <a:off x="24588" y="4229756"/>
        <a:ext cx="4648554" cy="454509"/>
      </dsp:txXfrm>
    </dsp:sp>
    <dsp:sp modelId="{C217D2B5-3E53-BD45-815A-E0B3ABE30EE7}">
      <dsp:nvSpPr>
        <dsp:cNvPr id="0" name=""/>
        <dsp:cNvSpPr/>
      </dsp:nvSpPr>
      <dsp:spPr>
        <a:xfrm>
          <a:off x="0" y="4769333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  <a:endParaRPr lang="zh-CN" altLang="en-US" sz="2100" b="1" kern="1200" dirty="0"/>
        </a:p>
      </dsp:txBody>
      <dsp:txXfrm>
        <a:off x="24588" y="4793921"/>
        <a:ext cx="4648554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26416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Introduction to Dynamic Programming</a:t>
          </a:r>
        </a:p>
      </dsp:txBody>
      <dsp:txXfrm>
        <a:off x="24588" y="351004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896550"/>
          <a:ext cx="4697730" cy="503685"/>
        </a:xfrm>
        <a:prstGeom prst="roundRect">
          <a:avLst/>
        </a:prstGeom>
        <a:solidFill>
          <a:schemeClr val="accent2">
            <a:hueOff val="462870"/>
            <a:satOff val="64"/>
            <a:lumOff val="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Weighted Interval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Scheduling</a:t>
          </a:r>
          <a:endParaRPr lang="en-US" sz="2100" b="1" kern="1200" dirty="0"/>
        </a:p>
      </dsp:txBody>
      <dsp:txXfrm>
        <a:off x="24588" y="921138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394266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Optimal Substructure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Dynamic programming algorithm</a:t>
          </a:r>
          <a:endParaRPr lang="zh-CN" altLang="en-US" sz="1600" b="1" kern="1200" dirty="0"/>
        </a:p>
      </dsp:txBody>
      <dsp:txXfrm>
        <a:off x="0" y="1394266"/>
        <a:ext cx="4697730" cy="554242"/>
      </dsp:txXfrm>
    </dsp:sp>
    <dsp:sp modelId="{0F9D7059-6B5A-324D-BBB2-FF4779936521}">
      <dsp:nvSpPr>
        <dsp:cNvPr id="0" name=""/>
        <dsp:cNvSpPr/>
      </dsp:nvSpPr>
      <dsp:spPr>
        <a:xfrm>
          <a:off x="0" y="1947324"/>
          <a:ext cx="4697730" cy="503685"/>
        </a:xfrm>
        <a:prstGeom prst="roundRect">
          <a:avLst/>
        </a:prstGeom>
        <a:solidFill>
          <a:schemeClr val="accent2">
            <a:hueOff val="925740"/>
            <a:satOff val="129"/>
            <a:lumOff val="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bg1"/>
              </a:solidFill>
            </a:rPr>
            <a:t>Longest Common Subsequence</a:t>
          </a:r>
          <a:endParaRPr lang="en-US" sz="2100" b="1" kern="1200" dirty="0">
            <a:solidFill>
              <a:schemeClr val="bg1"/>
            </a:solidFill>
          </a:endParaRPr>
        </a:p>
      </dsp:txBody>
      <dsp:txXfrm>
        <a:off x="24588" y="1971912"/>
        <a:ext cx="4648554" cy="454509"/>
      </dsp:txXfrm>
    </dsp:sp>
    <dsp:sp modelId="{27CFC81F-1429-A241-BA29-F4FAC6F69A90}">
      <dsp:nvSpPr>
        <dsp:cNvPr id="0" name=""/>
        <dsp:cNvSpPr/>
      </dsp:nvSpPr>
      <dsp:spPr>
        <a:xfrm>
          <a:off x="0" y="2512673"/>
          <a:ext cx="4697730" cy="503685"/>
        </a:xfrm>
        <a:prstGeom prst="roundRect">
          <a:avLst/>
        </a:prstGeom>
        <a:solidFill>
          <a:schemeClr val="accent2">
            <a:hueOff val="1388610"/>
            <a:satOff val="193"/>
            <a:lumOff val="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4588" y="2537261"/>
        <a:ext cx="4648554" cy="454509"/>
      </dsp:txXfrm>
    </dsp:sp>
    <dsp:sp modelId="{74E7862E-A08A-E740-BD64-70A8C62E4534}">
      <dsp:nvSpPr>
        <dsp:cNvPr id="0" name=""/>
        <dsp:cNvSpPr/>
      </dsp:nvSpPr>
      <dsp:spPr>
        <a:xfrm>
          <a:off x="0" y="3076838"/>
          <a:ext cx="4697730" cy="503685"/>
        </a:xfrm>
        <a:prstGeom prst="roundRect">
          <a:avLst/>
        </a:prstGeom>
        <a:solidFill>
          <a:schemeClr val="accent2">
            <a:hueOff val="1851480"/>
            <a:satOff val="258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Infinite Knapsack Problem </a:t>
          </a:r>
          <a:endParaRPr lang="zh-CN" altLang="en-US" sz="2100" b="1" kern="1200" dirty="0"/>
        </a:p>
      </dsp:txBody>
      <dsp:txXfrm>
        <a:off x="24588" y="3101426"/>
        <a:ext cx="4648554" cy="454509"/>
      </dsp:txXfrm>
    </dsp:sp>
    <dsp:sp modelId="{5A2B2C49-2F63-4841-9864-CB284F986961}">
      <dsp:nvSpPr>
        <dsp:cNvPr id="0" name=""/>
        <dsp:cNvSpPr/>
      </dsp:nvSpPr>
      <dsp:spPr>
        <a:xfrm>
          <a:off x="0" y="3641003"/>
          <a:ext cx="4697730" cy="503685"/>
        </a:xfrm>
        <a:prstGeom prst="roundRect">
          <a:avLst/>
        </a:prstGeom>
        <a:solidFill>
          <a:schemeClr val="accent2">
            <a:hueOff val="2314350"/>
            <a:satOff val="322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 </a:t>
          </a:r>
          <a:endParaRPr lang="zh-CN" altLang="en-US" sz="2100" b="1" kern="1200" dirty="0"/>
        </a:p>
      </dsp:txBody>
      <dsp:txXfrm>
        <a:off x="24588" y="3665591"/>
        <a:ext cx="4648554" cy="454509"/>
      </dsp:txXfrm>
    </dsp:sp>
    <dsp:sp modelId="{0BBB87FF-756B-B642-AE61-DB3A71271D95}">
      <dsp:nvSpPr>
        <dsp:cNvPr id="0" name=""/>
        <dsp:cNvSpPr/>
      </dsp:nvSpPr>
      <dsp:spPr>
        <a:xfrm>
          <a:off x="0" y="4205168"/>
          <a:ext cx="4697730" cy="503685"/>
        </a:xfrm>
        <a:prstGeom prst="roundRect">
          <a:avLst/>
        </a:prstGeom>
        <a:solidFill>
          <a:schemeClr val="accent2">
            <a:hueOff val="2777220"/>
            <a:satOff val="387"/>
            <a:lumOff val="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</a:t>
          </a:r>
          <a:endParaRPr lang="zh-CN" altLang="en-US" sz="2100" b="1" kern="1200" dirty="0"/>
        </a:p>
      </dsp:txBody>
      <dsp:txXfrm>
        <a:off x="24588" y="4229756"/>
        <a:ext cx="4648554" cy="454509"/>
      </dsp:txXfrm>
    </dsp:sp>
    <dsp:sp modelId="{C217D2B5-3E53-BD45-815A-E0B3ABE30EE7}">
      <dsp:nvSpPr>
        <dsp:cNvPr id="0" name=""/>
        <dsp:cNvSpPr/>
      </dsp:nvSpPr>
      <dsp:spPr>
        <a:xfrm>
          <a:off x="0" y="4769333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  <a:endParaRPr lang="zh-CN" altLang="en-US" sz="2100" b="1" kern="1200" dirty="0"/>
        </a:p>
      </dsp:txBody>
      <dsp:txXfrm>
        <a:off x="24588" y="4793921"/>
        <a:ext cx="4648554" cy="454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BEC44-DAC6-6343-85FD-985E84DAB391}">
      <dsp:nvSpPr>
        <dsp:cNvPr id="0" name=""/>
        <dsp:cNvSpPr/>
      </dsp:nvSpPr>
      <dsp:spPr>
        <a:xfrm>
          <a:off x="0" y="326416"/>
          <a:ext cx="469773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Introduction to Dynamic Programming</a:t>
          </a:r>
        </a:p>
      </dsp:txBody>
      <dsp:txXfrm>
        <a:off x="24588" y="351004"/>
        <a:ext cx="4648554" cy="454509"/>
      </dsp:txXfrm>
    </dsp:sp>
    <dsp:sp modelId="{CAA1060A-F01D-234D-A5B5-15047FFE84C8}">
      <dsp:nvSpPr>
        <dsp:cNvPr id="0" name=""/>
        <dsp:cNvSpPr/>
      </dsp:nvSpPr>
      <dsp:spPr>
        <a:xfrm>
          <a:off x="0" y="896550"/>
          <a:ext cx="4697730" cy="503685"/>
        </a:xfrm>
        <a:prstGeom prst="roundRect">
          <a:avLst/>
        </a:prstGeom>
        <a:solidFill>
          <a:schemeClr val="accent2">
            <a:hueOff val="462870"/>
            <a:satOff val="64"/>
            <a:lumOff val="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Weighted Interval</a:t>
          </a:r>
          <a:r>
            <a:rPr lang="zh-CN" altLang="en-US" sz="2100" b="1" kern="1200" dirty="0"/>
            <a:t> </a:t>
          </a:r>
          <a:r>
            <a:rPr lang="en-US" altLang="zh-CN" sz="2100" b="1" kern="1200" dirty="0"/>
            <a:t>Scheduling</a:t>
          </a:r>
          <a:endParaRPr lang="en-US" sz="2100" b="1" kern="1200" dirty="0"/>
        </a:p>
      </dsp:txBody>
      <dsp:txXfrm>
        <a:off x="24588" y="921138"/>
        <a:ext cx="4648554" cy="454509"/>
      </dsp:txXfrm>
    </dsp:sp>
    <dsp:sp modelId="{B3D4FF40-A116-F443-A12B-EBBDAC4C5921}">
      <dsp:nvSpPr>
        <dsp:cNvPr id="0" name=""/>
        <dsp:cNvSpPr/>
      </dsp:nvSpPr>
      <dsp:spPr>
        <a:xfrm>
          <a:off x="0" y="1394266"/>
          <a:ext cx="469773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5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Optimal Substructure</a:t>
          </a:r>
          <a:endParaRPr lang="zh-CN" alt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b="1" kern="1200" dirty="0"/>
            <a:t>Dynamic programming algorithm</a:t>
          </a:r>
          <a:endParaRPr lang="zh-CN" altLang="en-US" sz="1600" b="1" kern="1200" dirty="0"/>
        </a:p>
      </dsp:txBody>
      <dsp:txXfrm>
        <a:off x="0" y="1394266"/>
        <a:ext cx="4697730" cy="554242"/>
      </dsp:txXfrm>
    </dsp:sp>
    <dsp:sp modelId="{0F9D7059-6B5A-324D-BBB2-FF4779936521}">
      <dsp:nvSpPr>
        <dsp:cNvPr id="0" name=""/>
        <dsp:cNvSpPr/>
      </dsp:nvSpPr>
      <dsp:spPr>
        <a:xfrm>
          <a:off x="0" y="1947324"/>
          <a:ext cx="4697730" cy="503685"/>
        </a:xfrm>
        <a:prstGeom prst="roundRect">
          <a:avLst/>
        </a:prstGeom>
        <a:solidFill>
          <a:schemeClr val="accent2">
            <a:hueOff val="925740"/>
            <a:satOff val="129"/>
            <a:lumOff val="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>
              <a:solidFill>
                <a:schemeClr val="bg1"/>
              </a:solidFill>
            </a:rPr>
            <a:t>Longest Common Subsequence</a:t>
          </a:r>
          <a:endParaRPr lang="en-US" sz="2100" b="1" kern="1200" dirty="0">
            <a:solidFill>
              <a:schemeClr val="bg1"/>
            </a:solidFill>
          </a:endParaRPr>
        </a:p>
      </dsp:txBody>
      <dsp:txXfrm>
        <a:off x="24588" y="1971912"/>
        <a:ext cx="4648554" cy="454509"/>
      </dsp:txXfrm>
    </dsp:sp>
    <dsp:sp modelId="{27CFC81F-1429-A241-BA29-F4FAC6F69A90}">
      <dsp:nvSpPr>
        <dsp:cNvPr id="0" name=""/>
        <dsp:cNvSpPr/>
      </dsp:nvSpPr>
      <dsp:spPr>
        <a:xfrm>
          <a:off x="0" y="2512673"/>
          <a:ext cx="4697730" cy="503685"/>
        </a:xfrm>
        <a:prstGeom prst="roundRect">
          <a:avLst/>
        </a:prstGeom>
        <a:solidFill>
          <a:schemeClr val="accent2">
            <a:hueOff val="1388610"/>
            <a:satOff val="193"/>
            <a:lumOff val="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Chain</a:t>
          </a:r>
          <a:r>
            <a:rPr lang="en-US" sz="2000" b="1" kern="1200" baseline="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cs"/>
            </a:rPr>
            <a:t> Matrix Multiplication</a:t>
          </a:r>
          <a:endParaRPr lang="en-US" sz="2000" b="1" kern="1200" dirty="0">
            <a:solidFill>
              <a:prstClr val="white"/>
            </a:solidFill>
            <a:latin typeface="Calibri" panose="020F0502020204030204"/>
            <a:ea typeface="等线" panose="02010600030101010101" pitchFamily="2" charset="-122"/>
            <a:cs typeface="+mn-cs"/>
          </a:endParaRPr>
        </a:p>
      </dsp:txBody>
      <dsp:txXfrm>
        <a:off x="24588" y="2537261"/>
        <a:ext cx="4648554" cy="454509"/>
      </dsp:txXfrm>
    </dsp:sp>
    <dsp:sp modelId="{74E7862E-A08A-E740-BD64-70A8C62E4534}">
      <dsp:nvSpPr>
        <dsp:cNvPr id="0" name=""/>
        <dsp:cNvSpPr/>
      </dsp:nvSpPr>
      <dsp:spPr>
        <a:xfrm>
          <a:off x="0" y="3076838"/>
          <a:ext cx="4697730" cy="503685"/>
        </a:xfrm>
        <a:prstGeom prst="roundRect">
          <a:avLst/>
        </a:prstGeom>
        <a:solidFill>
          <a:schemeClr val="accent2">
            <a:hueOff val="1851480"/>
            <a:satOff val="258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Infinite Knapsack Problem </a:t>
          </a:r>
          <a:endParaRPr lang="zh-CN" altLang="en-US" sz="2100" b="1" kern="1200" dirty="0"/>
        </a:p>
      </dsp:txBody>
      <dsp:txXfrm>
        <a:off x="24588" y="3101426"/>
        <a:ext cx="4648554" cy="454509"/>
      </dsp:txXfrm>
    </dsp:sp>
    <dsp:sp modelId="{5A2B2C49-2F63-4841-9864-CB284F986961}">
      <dsp:nvSpPr>
        <dsp:cNvPr id="0" name=""/>
        <dsp:cNvSpPr/>
      </dsp:nvSpPr>
      <dsp:spPr>
        <a:xfrm>
          <a:off x="0" y="3641003"/>
          <a:ext cx="4697730" cy="503685"/>
        </a:xfrm>
        <a:prstGeom prst="roundRect">
          <a:avLst/>
        </a:prstGeom>
        <a:solidFill>
          <a:schemeClr val="accent2">
            <a:hueOff val="2314350"/>
            <a:satOff val="322"/>
            <a:lumOff val="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0-1 Knapsack Problem </a:t>
          </a:r>
          <a:endParaRPr lang="zh-CN" altLang="en-US" sz="2100" b="1" kern="1200" dirty="0"/>
        </a:p>
      </dsp:txBody>
      <dsp:txXfrm>
        <a:off x="24588" y="3665591"/>
        <a:ext cx="4648554" cy="454509"/>
      </dsp:txXfrm>
    </dsp:sp>
    <dsp:sp modelId="{0BBB87FF-756B-B642-AE61-DB3A71271D95}">
      <dsp:nvSpPr>
        <dsp:cNvPr id="0" name=""/>
        <dsp:cNvSpPr/>
      </dsp:nvSpPr>
      <dsp:spPr>
        <a:xfrm>
          <a:off x="0" y="4205168"/>
          <a:ext cx="4697730" cy="503685"/>
        </a:xfrm>
        <a:prstGeom prst="roundRect">
          <a:avLst/>
        </a:prstGeom>
        <a:solidFill>
          <a:schemeClr val="accent2">
            <a:hueOff val="2777220"/>
            <a:satOff val="387"/>
            <a:lumOff val="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Maximal Independent Set</a:t>
          </a:r>
          <a:endParaRPr lang="zh-CN" altLang="en-US" sz="2100" b="1" kern="1200" dirty="0"/>
        </a:p>
      </dsp:txBody>
      <dsp:txXfrm>
        <a:off x="24588" y="4229756"/>
        <a:ext cx="4648554" cy="454509"/>
      </dsp:txXfrm>
    </dsp:sp>
    <dsp:sp modelId="{C217D2B5-3E53-BD45-815A-E0B3ABE30EE7}">
      <dsp:nvSpPr>
        <dsp:cNvPr id="0" name=""/>
        <dsp:cNvSpPr/>
      </dsp:nvSpPr>
      <dsp:spPr>
        <a:xfrm>
          <a:off x="0" y="4769333"/>
          <a:ext cx="4697730" cy="503685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Floyd-</a:t>
          </a:r>
          <a:r>
            <a:rPr lang="en-US" altLang="zh-CN" sz="2100" b="1" kern="1200" dirty="0" err="1"/>
            <a:t>Warshall</a:t>
          </a:r>
          <a:r>
            <a:rPr lang="en-US" altLang="zh-CN" sz="2100" b="1" kern="1200" dirty="0"/>
            <a:t> Algorithm</a:t>
          </a:r>
          <a:endParaRPr lang="zh-CN" altLang="en-US" sz="2100" b="1" kern="1200" dirty="0"/>
        </a:p>
      </dsp:txBody>
      <dsp:txXfrm>
        <a:off x="24588" y="4793921"/>
        <a:ext cx="464855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0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9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9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9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0A2B1-1AFE-5B43-828F-D926B4F25CD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0B30-B582-874A-A897-4D554286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7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1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Relationship Id="rId9" Type="http://schemas.openxmlformats.org/officeDocument/2006/relationships/image" Target="../media/image66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68.tiff"/><Relationship Id="rId4" Type="http://schemas.openxmlformats.org/officeDocument/2006/relationships/image" Target="../media/image41.tiff"/><Relationship Id="rId9" Type="http://schemas.openxmlformats.org/officeDocument/2006/relationships/image" Target="../media/image67.tif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68.tiff"/><Relationship Id="rId4" Type="http://schemas.openxmlformats.org/officeDocument/2006/relationships/image" Target="../media/image41.tiff"/><Relationship Id="rId9" Type="http://schemas.openxmlformats.org/officeDocument/2006/relationships/image" Target="../media/image6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3.tiff"/><Relationship Id="rId7" Type="http://schemas.openxmlformats.org/officeDocument/2006/relationships/image" Target="../media/image64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1.tiff"/><Relationship Id="rId9" Type="http://schemas.openxmlformats.org/officeDocument/2006/relationships/image" Target="../media/image67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omputer script on a screen">
            <a:extLst>
              <a:ext uri="{FF2B5EF4-FFF2-40B4-BE49-F238E27FC236}">
                <a16:creationId xmlns:a16="http://schemas.microsoft.com/office/drawing/2014/main" id="{191BE681-5EBC-7CB3-9533-DCBF72A7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4500" dirty="0">
                <a:solidFill>
                  <a:srgbClr val="FFFFFF"/>
                </a:solidFill>
              </a:rPr>
              <a:t>Dynamic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programming</a:t>
            </a:r>
            <a:r>
              <a:rPr lang="zh-CN" altLang="en-US" sz="4500" dirty="0">
                <a:solidFill>
                  <a:srgbClr val="FFFFFF"/>
                </a:solidFill>
              </a:rPr>
              <a:t> </a:t>
            </a:r>
            <a:r>
              <a:rPr lang="en-US" altLang="zh-CN" sz="4500" dirty="0">
                <a:solidFill>
                  <a:srgbClr val="FFFFFF"/>
                </a:solidFill>
              </a:rPr>
              <a:t>(1)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Yongcai</a:t>
            </a:r>
            <a:r>
              <a:rPr lang="en-US" dirty="0">
                <a:solidFill>
                  <a:srgbClr val="FFFFFF"/>
                </a:solidFill>
              </a:rPr>
              <a:t> Wang</a:t>
            </a:r>
          </a:p>
          <a:p>
            <a:r>
              <a:rPr lang="en-US" altLang="zh-CN" dirty="0">
                <a:solidFill>
                  <a:srgbClr val="FFFFFF"/>
                </a:solidFill>
              </a:rPr>
              <a:t>Renmin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University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of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China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8F91-2940-B84A-AB8D-9ADD48C93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B409CFC-1E7E-D345-9273-4ED8A141D8BE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8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E29C5-5323-DF42-BFA9-0A29C02A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 Interval Scheduling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A69AEB-352A-6640-9148-EF4F4158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7851" y="6204177"/>
            <a:ext cx="2057400" cy="365125"/>
          </a:xfrm>
        </p:spPr>
        <p:txBody>
          <a:bodyPr/>
          <a:lstStyle/>
          <a:p>
            <a:fld id="{1B409CFC-1E7E-D345-9273-4ED8A141D8BE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C75420-608B-3A4C-A54A-B7B1DAC9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0" y="1672309"/>
            <a:ext cx="4033790" cy="27835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8C3EDB-341E-584B-86D7-FA7506BA9E57}"/>
              </a:ext>
            </a:extLst>
          </p:cNvPr>
          <p:cNvSpPr txBox="1"/>
          <p:nvPr/>
        </p:nvSpPr>
        <p:spPr>
          <a:xfrm>
            <a:off x="1008559" y="4550335"/>
            <a:ext cx="3093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Interval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problem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09BB3F-F1F0-CC4B-BD35-8B5820D5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21" y="1672309"/>
            <a:ext cx="3985830" cy="26809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42DB4A-22E7-1A48-BC04-27A8745DAE03}"/>
              </a:ext>
            </a:extLst>
          </p:cNvPr>
          <p:cNvSpPr txBox="1"/>
          <p:nvPr/>
        </p:nvSpPr>
        <p:spPr>
          <a:xfrm>
            <a:off x="5012451" y="4455860"/>
            <a:ext cx="3502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Optimal</a:t>
            </a:r>
            <a:r>
              <a:rPr lang="zh-CN" altLang="en-US" sz="2000" dirty="0"/>
              <a:t> </a:t>
            </a:r>
            <a:r>
              <a:rPr lang="en-US" altLang="zh-CN" sz="2000" dirty="0"/>
              <a:t>weighted</a:t>
            </a:r>
            <a:r>
              <a:rPr lang="zh-CN" altLang="en-US" sz="2000" dirty="0"/>
              <a:t> </a:t>
            </a:r>
            <a:r>
              <a:rPr lang="en-US" altLang="zh-CN" sz="2000" dirty="0"/>
              <a:t>interval</a:t>
            </a:r>
            <a:r>
              <a:rPr lang="zh-CN" altLang="en-US" sz="2000" dirty="0"/>
              <a:t> </a:t>
            </a:r>
            <a:r>
              <a:rPr lang="en-US" altLang="zh-CN" sz="2000" dirty="0"/>
              <a:t>scheduling</a:t>
            </a:r>
            <a:r>
              <a:rPr lang="zh-CN" altLang="en-US" sz="2000" dirty="0"/>
              <a:t> </a:t>
            </a:r>
            <a:r>
              <a:rPr lang="en-US" altLang="zh-CN" sz="2000" dirty="0"/>
              <a:t>problem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D0CBD0-5A20-5645-8A1A-4A2B8F86DF4E}"/>
              </a:ext>
            </a:extLst>
          </p:cNvPr>
          <p:cNvSpPr txBox="1"/>
          <p:nvPr/>
        </p:nvSpPr>
        <p:spPr>
          <a:xfrm>
            <a:off x="814924" y="5258221"/>
            <a:ext cx="7854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Each request is associated with a </a:t>
            </a:r>
            <a:r>
              <a:rPr lang="en-US" altLang="zh-CN" dirty="0">
                <a:solidFill>
                  <a:schemeClr val="accent1"/>
                </a:solidFill>
                <a:effectLst/>
                <a:latin typeface="Helvetica" pitchFamily="2" charset="0"/>
              </a:rPr>
              <a:t>numeric weight or value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call it </a:t>
            </a:r>
            <a:r>
              <a:rPr lang="en-US" altLang="zh-CN" dirty="0">
                <a:solidFill>
                  <a:schemeClr val="accent1"/>
                </a:solidFill>
                <a:effectLst/>
                <a:latin typeface="Helvetica" pitchFamily="2" charset="0"/>
              </a:rPr>
              <a:t>v</a:t>
            </a:r>
            <a:r>
              <a:rPr lang="en-US" altLang="zh-CN" baseline="-25000" dirty="0">
                <a:solidFill>
                  <a:schemeClr val="accent1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, and the objective is to find a set of non-overlapping requests such that </a:t>
            </a:r>
            <a:r>
              <a:rPr lang="en-US" altLang="zh-CN" dirty="0">
                <a:solidFill>
                  <a:schemeClr val="accent1"/>
                </a:solidFill>
                <a:effectLst/>
                <a:latin typeface="Helvetica" pitchFamily="2" charset="0"/>
              </a:rPr>
              <a:t>sum of values is maximized.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" pitchFamily="2" charset="0"/>
              </a:rPr>
              <a:t> </a:t>
            </a:r>
            <a:endParaRPr lang="en-US" altLang="zh-CN" dirty="0">
              <a:solidFill>
                <a:schemeClr val="accent1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8B610D-3E5C-5B46-A0E9-A4EECEE6A2BA}"/>
              </a:ext>
            </a:extLst>
          </p:cNvPr>
          <p:cNvSpPr txBox="1"/>
          <p:nvPr/>
        </p:nvSpPr>
        <p:spPr>
          <a:xfrm>
            <a:off x="814924" y="6276026"/>
            <a:ext cx="68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No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optimal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greedy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algorithm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is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known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for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weighted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version.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633A-0C29-BD41-8DBB-513C25E1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806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DP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weighted</a:t>
            </a:r>
            <a:r>
              <a:rPr lang="zh-CN" altLang="en-US" sz="4000" dirty="0"/>
              <a:t> </a:t>
            </a:r>
            <a:r>
              <a:rPr lang="en-US" altLang="zh-CN" sz="4000" dirty="0"/>
              <a:t>interval</a:t>
            </a:r>
            <a:r>
              <a:rPr lang="zh-CN" altLang="en-US" sz="4000" dirty="0"/>
              <a:t> </a:t>
            </a:r>
            <a:r>
              <a:rPr lang="en-US" altLang="zh-CN" sz="4000" dirty="0"/>
              <a:t>scheduling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28EFC-6100-9140-8FA5-09DDE421C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9252"/>
            <a:ext cx="7886700" cy="508362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Sort the requests in nondecreasing order of finish time</a:t>
            </a:r>
            <a:r>
              <a:rPr lang="en-US" altLang="zh-CN" dirty="0"/>
              <a:t>, so that </a:t>
            </a:r>
            <a:r>
              <a:rPr lang="en-US" altLang="zh-CN" dirty="0">
                <a:solidFill>
                  <a:srgbClr val="00B050"/>
                </a:solidFill>
                <a:highlight>
                  <a:srgbClr val="FFFF00"/>
                </a:highlight>
              </a:rPr>
              <a:t>f</a:t>
            </a:r>
            <a:r>
              <a:rPr lang="en-US" altLang="zh-CN" baseline="-25000" dirty="0">
                <a:solidFill>
                  <a:srgbClr val="00B050"/>
                </a:solidFill>
                <a:highlight>
                  <a:srgbClr val="FFFF00"/>
                </a:highlight>
              </a:rPr>
              <a:t>1</a:t>
            </a:r>
            <a:r>
              <a:rPr lang="en-US" altLang="zh-CN" dirty="0">
                <a:solidFill>
                  <a:srgbClr val="00B050"/>
                </a:solidFill>
                <a:highlight>
                  <a:srgbClr val="FFFF00"/>
                </a:highlight>
              </a:rPr>
              <a:t> ≤ . . . ≤ f</a:t>
            </a:r>
            <a:r>
              <a:rPr lang="en-US" altLang="zh-CN" baseline="-25000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Consider </a:t>
            </a:r>
            <a:r>
              <a:rPr lang="en-US" altLang="zh-CN" dirty="0">
                <a:solidFill>
                  <a:srgbClr val="00B050"/>
                </a:solidFill>
              </a:rPr>
              <a:t>the last request [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baseline="-25000" dirty="0" err="1">
                <a:solidFill>
                  <a:srgbClr val="00B050"/>
                </a:solidFill>
              </a:rPr>
              <a:t>n</a:t>
            </a:r>
            <a:r>
              <a:rPr lang="en-US" altLang="zh-CN" dirty="0" err="1">
                <a:solidFill>
                  <a:srgbClr val="00B050"/>
                </a:solidFill>
              </a:rPr>
              <a:t>,f</a:t>
            </a:r>
            <a:r>
              <a:rPr lang="en-US" altLang="zh-CN" baseline="-25000" dirty="0" err="1">
                <a:solidFill>
                  <a:srgbClr val="00B050"/>
                </a:solidFill>
              </a:rPr>
              <a:t>n</a:t>
            </a:r>
            <a:r>
              <a:rPr lang="en-US" altLang="zh-CN" dirty="0">
                <a:solidFill>
                  <a:srgbClr val="00B050"/>
                </a:solidFill>
              </a:rPr>
              <a:t>]. </a:t>
            </a:r>
            <a:r>
              <a:rPr lang="en-US" altLang="zh-CN" dirty="0"/>
              <a:t>There are two possibilities. </a:t>
            </a:r>
          </a:p>
          <a:p>
            <a:pPr lvl="1"/>
            <a:r>
              <a:rPr lang="en-US" altLang="zh-CN" b="1" dirty="0"/>
              <a:t>If this request </a:t>
            </a:r>
            <a:r>
              <a:rPr lang="en-US" altLang="zh-CN" b="1" dirty="0">
                <a:solidFill>
                  <a:srgbClr val="00B050"/>
                </a:solidFill>
              </a:rPr>
              <a:t>is not in the optimum schedule</a:t>
            </a:r>
            <a:r>
              <a:rPr lang="en-US" altLang="zh-CN" dirty="0"/>
              <a:t>, </a:t>
            </a:r>
          </a:p>
          <a:p>
            <a:pPr lvl="2"/>
            <a:r>
              <a:rPr lang="en-US" altLang="zh-CN" sz="2400" dirty="0"/>
              <a:t>we can safely ignore it, and </a:t>
            </a:r>
            <a:r>
              <a:rPr lang="en-US" altLang="zh-CN" sz="2400" dirty="0">
                <a:solidFill>
                  <a:srgbClr val="0070C0"/>
                </a:solidFill>
              </a:rPr>
              <a:t>recursively compute the optimum solution of the first n − 1 requests</a:t>
            </a:r>
            <a:r>
              <a:rPr lang="en-US" altLang="zh-CN" sz="2400" dirty="0"/>
              <a:t>. </a:t>
            </a:r>
          </a:p>
          <a:p>
            <a:pPr lvl="1"/>
            <a:r>
              <a:rPr lang="en-US" altLang="zh-CN" b="1" dirty="0"/>
              <a:t>Otherwise, </a:t>
            </a:r>
            <a:r>
              <a:rPr lang="en-US" altLang="zh-CN" b="1" dirty="0">
                <a:solidFill>
                  <a:srgbClr val="00B050"/>
                </a:solidFill>
              </a:rPr>
              <a:t>this request is in the optimal solution</a:t>
            </a:r>
            <a:r>
              <a:rPr lang="en-US" altLang="zh-CN" dirty="0"/>
              <a:t>. </a:t>
            </a:r>
          </a:p>
          <a:p>
            <a:pPr lvl="2"/>
            <a:r>
              <a:rPr lang="en-US" altLang="zh-CN" sz="2400" dirty="0"/>
              <a:t>We will </a:t>
            </a:r>
            <a:r>
              <a:rPr lang="en-US" altLang="zh-CN" sz="2400" dirty="0">
                <a:solidFill>
                  <a:srgbClr val="0070C0"/>
                </a:solidFill>
              </a:rPr>
              <a:t>schedule this request </a:t>
            </a:r>
            <a:r>
              <a:rPr lang="en-US" altLang="zh-CN" sz="2400" dirty="0"/>
              <a:t>(receiving the profit of 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) and then we must </a:t>
            </a:r>
            <a:r>
              <a:rPr lang="en-US" altLang="zh-CN" sz="2400" dirty="0">
                <a:solidFill>
                  <a:srgbClr val="0070C0"/>
                </a:solidFill>
              </a:rPr>
              <a:t>eliminate all the requests whose intervals overlap this one</a:t>
            </a:r>
            <a:r>
              <a:rPr lang="en-US" altLang="zh-CN" sz="2400" dirty="0"/>
              <a:t>.</a:t>
            </a:r>
            <a:endParaRPr lang="en-US" altLang="zh-CN" sz="2800" dirty="0"/>
          </a:p>
          <a:p>
            <a:r>
              <a:rPr lang="en-US" altLang="zh-CN" dirty="0"/>
              <a:t>How can we select among these two options?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BC937-A741-814E-B5F2-DCD180C9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4F1E6-9C40-3549-86F2-36AF5521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options?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A8BDD-73B2-8C4E-A6C9-96CABF7F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52771" cy="4351338"/>
          </a:xfrm>
        </p:spPr>
        <p:txBody>
          <a:bodyPr/>
          <a:lstStyle/>
          <a:p>
            <a:r>
              <a:rPr lang="en-US" altLang="zh-CN" dirty="0"/>
              <a:t>We will </a:t>
            </a:r>
            <a:r>
              <a:rPr lang="en-US" altLang="zh-CN" dirty="0">
                <a:solidFill>
                  <a:srgbClr val="00B050"/>
                </a:solidFill>
              </a:rPr>
              <a:t>compute the cost of both of them recursively</a:t>
            </a:r>
            <a:r>
              <a:rPr lang="en-US" altLang="zh-CN" dirty="0"/>
              <a:t>, and</a:t>
            </a:r>
            <a:r>
              <a:rPr lang="en-US" altLang="zh-CN" dirty="0">
                <a:solidFill>
                  <a:srgbClr val="C00000"/>
                </a:solidFill>
              </a:rPr>
              <a:t> take the better of the two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Define </a:t>
            </a:r>
            <a:r>
              <a:rPr lang="en-US" altLang="zh-CN" dirty="0">
                <a:solidFill>
                  <a:srgbClr val="00B050"/>
                </a:solidFill>
              </a:rPr>
              <a:t>p(j)</a:t>
            </a:r>
            <a:r>
              <a:rPr lang="en-US" altLang="zh-CN" dirty="0"/>
              <a:t> to be the largest integer such that </a:t>
            </a:r>
            <a:r>
              <a:rPr lang="en-US" altLang="zh-CN" dirty="0" err="1">
                <a:solidFill>
                  <a:srgbClr val="00B050"/>
                </a:solidFill>
              </a:rPr>
              <a:t>f</a:t>
            </a:r>
            <a:r>
              <a:rPr lang="en-US" altLang="zh-CN" baseline="-25000" dirty="0" err="1">
                <a:solidFill>
                  <a:srgbClr val="00B050"/>
                </a:solidFill>
              </a:rPr>
              <a:t>p</a:t>
            </a:r>
            <a:r>
              <a:rPr lang="en-US" altLang="zh-CN" baseline="-25000" dirty="0">
                <a:solidFill>
                  <a:srgbClr val="00B050"/>
                </a:solidFill>
              </a:rPr>
              <a:t>(j) </a:t>
            </a:r>
            <a:r>
              <a:rPr lang="en-US" altLang="zh-CN" dirty="0">
                <a:solidFill>
                  <a:srgbClr val="00B050"/>
                </a:solidFill>
              </a:rPr>
              <a:t>&lt; </a:t>
            </a:r>
            <a:r>
              <a:rPr lang="en-US" altLang="zh-CN" dirty="0" err="1">
                <a:solidFill>
                  <a:srgbClr val="00B050"/>
                </a:solidFill>
              </a:rPr>
              <a:t>s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endParaRPr lang="en-US" altLang="zh-CN" baseline="-25000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BE1F1-EE7A-5B4A-A5A8-EEFCEEED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89BB68-BE1F-E845-897D-1DADE0D4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47" y="3353696"/>
            <a:ext cx="4599748" cy="26742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A436C1-946F-D14C-AB59-09C4123446B2}"/>
              </a:ext>
            </a:extLst>
          </p:cNvPr>
          <p:cNvSpPr txBox="1"/>
          <p:nvPr/>
        </p:nvSpPr>
        <p:spPr>
          <a:xfrm>
            <a:off x="1694330" y="6089188"/>
            <a:ext cx="514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Weighted interval scheduling input and </a:t>
            </a:r>
            <a:r>
              <a:rPr lang="en-US" altLang="zh-CN" b="1" dirty="0">
                <a:solidFill>
                  <a:srgbClr val="00B050"/>
                </a:solidFill>
                <a:effectLst/>
                <a:latin typeface="Helvetica" pitchFamily="2" charset="0"/>
              </a:rPr>
              <a:t>p-values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54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9E229-CA7B-3848-84CF-5741131B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407774" cy="861246"/>
          </a:xfrm>
        </p:spPr>
        <p:txBody>
          <a:bodyPr>
            <a:normAutofit/>
          </a:bodyPr>
          <a:lstStyle/>
          <a:p>
            <a:r>
              <a:rPr lang="en-US" altLang="zh-CN" dirty="0"/>
              <a:t>Computing the optimum total value.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B1992-D671-8345-BDF1-9484A565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8192621" cy="4895851"/>
          </a:xfrm>
        </p:spPr>
        <p:txBody>
          <a:bodyPr/>
          <a:lstStyle/>
          <a:p>
            <a:r>
              <a:rPr lang="en-US" altLang="zh-CN" b="1" dirty="0"/>
              <a:t>Definition: </a:t>
            </a:r>
            <a:r>
              <a:rPr lang="en-US" altLang="zh-CN" dirty="0"/>
              <a:t>For 0 ≤ j ≤ n, </a:t>
            </a:r>
            <a:r>
              <a:rPr lang="en-US" altLang="zh-CN" dirty="0">
                <a:solidFill>
                  <a:srgbClr val="00B050"/>
                </a:solidFill>
              </a:rPr>
              <a:t>opt(j) </a:t>
            </a:r>
            <a:r>
              <a:rPr lang="en-US" altLang="zh-CN" dirty="0"/>
              <a:t>denotes </a:t>
            </a:r>
            <a:r>
              <a:rPr lang="en-US" altLang="zh-CN" dirty="0">
                <a:solidFill>
                  <a:srgbClr val="00B050"/>
                </a:solidFill>
              </a:rPr>
              <a:t>the maximum possible value achievable if we consider just tasks {1, . . . , j}.</a:t>
            </a:r>
            <a:endParaRPr lang="en-US" altLang="zh-CN" dirty="0"/>
          </a:p>
          <a:p>
            <a:r>
              <a:rPr lang="en-US" altLang="zh-CN" dirty="0"/>
              <a:t>If we have no tasks, then we have no value. </a:t>
            </a:r>
            <a:r>
              <a:rPr lang="en-US" altLang="zh-CN" dirty="0">
                <a:solidFill>
                  <a:srgbClr val="00B050"/>
                </a:solidFill>
              </a:rPr>
              <a:t>opt(0) = 0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If we can compute </a:t>
            </a:r>
            <a:r>
              <a:rPr lang="en-US" altLang="zh-CN" dirty="0">
                <a:solidFill>
                  <a:srgbClr val="00B050"/>
                </a:solidFill>
              </a:rPr>
              <a:t>opt(j)</a:t>
            </a:r>
            <a:r>
              <a:rPr lang="en-US" altLang="zh-CN" dirty="0"/>
              <a:t> for each value of j,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the maximum value</a:t>
            </a:r>
            <a:r>
              <a:rPr lang="en-US" altLang="zh-CN" dirty="0"/>
              <a:t> using all the requests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B050"/>
                </a:solidFill>
              </a:rPr>
              <a:t>opt(n).</a:t>
            </a:r>
          </a:p>
          <a:p>
            <a:r>
              <a:rPr lang="en-US" altLang="zh-CN" b="1" dirty="0"/>
              <a:t>If</a:t>
            </a:r>
            <a:r>
              <a:rPr lang="zh-CN" altLang="en-US" b="1" dirty="0"/>
              <a:t> </a:t>
            </a:r>
            <a:r>
              <a:rPr lang="en-US" altLang="zh-CN" b="1" dirty="0"/>
              <a:t>request j is not in the optimal schedule:</a:t>
            </a:r>
          </a:p>
          <a:p>
            <a:pPr lvl="1"/>
            <a:r>
              <a:rPr lang="en-US" altLang="zh-CN" sz="2800" dirty="0">
                <a:solidFill>
                  <a:srgbClr val="00B050"/>
                </a:solidFill>
              </a:rPr>
              <a:t>opt(j) = opt(j − 1)</a:t>
            </a:r>
          </a:p>
          <a:p>
            <a:r>
              <a:rPr lang="en-US" altLang="zh-CN" b="1" dirty="0"/>
              <a:t>If</a:t>
            </a:r>
            <a:r>
              <a:rPr lang="zh-CN" altLang="en-US" b="1" dirty="0"/>
              <a:t> </a:t>
            </a:r>
            <a:r>
              <a:rPr lang="en-US" altLang="zh-CN" b="1" dirty="0"/>
              <a:t>request j is in the optimal schedule:</a:t>
            </a:r>
          </a:p>
          <a:p>
            <a:pPr lvl="1"/>
            <a:r>
              <a:rPr lang="en-US" altLang="zh-CN" sz="2800" dirty="0">
                <a:solidFill>
                  <a:srgbClr val="00B050"/>
                </a:solidFill>
              </a:rPr>
              <a:t>opt(j) = </a:t>
            </a:r>
            <a:r>
              <a:rPr lang="en-US" altLang="zh-CN" sz="2800" dirty="0" err="1">
                <a:solidFill>
                  <a:srgbClr val="00B050"/>
                </a:solidFill>
              </a:rPr>
              <a:t>v</a:t>
            </a:r>
            <a:r>
              <a:rPr lang="en-US" altLang="zh-CN" sz="2800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sz="2800" dirty="0">
                <a:solidFill>
                  <a:srgbClr val="00B050"/>
                </a:solidFill>
              </a:rPr>
              <a:t> + opt(p(j))</a:t>
            </a:r>
          </a:p>
          <a:p>
            <a:pPr lvl="1"/>
            <a:endParaRPr lang="en-US" altLang="zh-CN" b="1" dirty="0"/>
          </a:p>
          <a:p>
            <a:endParaRPr lang="en-US" altLang="zh-CN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53018C-9016-5C40-9AD5-22F5848A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1EDEF-408B-634A-9B1B-AC920BD8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8737"/>
            <a:ext cx="7886700" cy="1506071"/>
          </a:xfr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DP Selection Principle:</a:t>
            </a:r>
          </a:p>
          <a:p>
            <a:pPr marL="0" indent="0">
              <a:buNone/>
            </a:pPr>
            <a:r>
              <a:rPr lang="en-US" altLang="zh-CN" dirty="0"/>
              <a:t>When given a set of feasible options to choose from, try them all and take the best.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4DDC4F-DE50-364C-8634-3EC74162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61145"/>
            <a:ext cx="2057400" cy="365125"/>
          </a:xfrm>
        </p:spPr>
        <p:txBody>
          <a:bodyPr/>
          <a:lstStyle/>
          <a:p>
            <a:fld id="{1B409CFC-1E7E-D345-9273-4ED8A141D8BE}" type="slidenum">
              <a:rPr lang="en-US" smtClean="0"/>
              <a:t>15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889E9-F710-5B45-94C9-0C5025166012}"/>
              </a:ext>
            </a:extLst>
          </p:cNvPr>
          <p:cNvSpPr txBox="1"/>
          <p:nvPr/>
        </p:nvSpPr>
        <p:spPr>
          <a:xfrm>
            <a:off x="628650" y="2257102"/>
            <a:ext cx="7886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There are two options, which suggests the following recursive rule: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A563DC-C905-DE41-9BD3-C655BF80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6" y="3152724"/>
            <a:ext cx="7886700" cy="9120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D87075-7BCD-FF4F-823B-DCB07C17AC88}"/>
              </a:ext>
            </a:extLst>
          </p:cNvPr>
          <p:cNvSpPr txBox="1"/>
          <p:nvPr/>
        </p:nvSpPr>
        <p:spPr>
          <a:xfrm>
            <a:off x="714937" y="5020268"/>
            <a:ext cx="7886699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recursive-WIS(j)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if (j == 0) return 0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else return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recursive-WIS(j-1)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v[j] + recursive-WIS(p[j])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60C118-30BD-E145-8ED4-CBD07AB3AD15}"/>
              </a:ext>
            </a:extLst>
          </p:cNvPr>
          <p:cNvSpPr txBox="1"/>
          <p:nvPr/>
        </p:nvSpPr>
        <p:spPr>
          <a:xfrm>
            <a:off x="820270" y="4406645"/>
            <a:ext cx="711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Recursive</a:t>
            </a:r>
            <a:r>
              <a:rPr lang="zh-CN" altLang="en-US" sz="2400" dirty="0"/>
              <a:t> </a:t>
            </a:r>
            <a:r>
              <a:rPr lang="en-US" altLang="zh-CN" sz="2400" dirty="0"/>
              <a:t>Weighted</a:t>
            </a:r>
            <a:r>
              <a:rPr lang="zh-CN" altLang="en-US" sz="2400" dirty="0"/>
              <a:t> </a:t>
            </a:r>
            <a:r>
              <a:rPr lang="en-US" altLang="zh-CN" sz="2400" dirty="0"/>
              <a:t>Interval</a:t>
            </a:r>
            <a:r>
              <a:rPr lang="zh-CN" altLang="en-US" sz="2400" dirty="0"/>
              <a:t> </a:t>
            </a:r>
            <a:r>
              <a:rPr lang="en-US" altLang="zh-CN" sz="2400" dirty="0"/>
              <a:t>Scheduling</a:t>
            </a:r>
            <a:r>
              <a:rPr lang="zh-CN" altLang="en-US" sz="2400" dirty="0"/>
              <a:t> </a:t>
            </a:r>
            <a:r>
              <a:rPr lang="en-US" altLang="zh-CN" sz="2400" dirty="0"/>
              <a:t>Pseudocode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94807F-07CB-4943-AE07-44581103C7E3}"/>
              </a:ext>
            </a:extLst>
          </p:cNvPr>
          <p:cNvSpPr txBox="1"/>
          <p:nvPr/>
        </p:nvSpPr>
        <p:spPr>
          <a:xfrm>
            <a:off x="893853" y="6384803"/>
            <a:ext cx="783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不是选一个分支计算</a:t>
            </a:r>
            <a:r>
              <a:rPr lang="zh-CN" altLang="en-US" dirty="0"/>
              <a:t>，而是</a:t>
            </a:r>
            <a:r>
              <a:rPr lang="zh-CN" altLang="en-US" b="1" dirty="0">
                <a:solidFill>
                  <a:srgbClr val="C00000"/>
                </a:solidFill>
              </a:rPr>
              <a:t>递归计算所有子问题</a:t>
            </a:r>
            <a:r>
              <a:rPr lang="zh-CN" altLang="en-US" dirty="0"/>
              <a:t>，最终算出来最优化指标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0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35974-B479-CE43-BB22-21EECF0C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recursive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1C750-B5FF-C548-8757-863728A48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value: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opt(0)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=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opt(j)</a:t>
            </a:r>
            <a:r>
              <a:rPr lang="en-US" altLang="zh-CN" dirty="0"/>
              <a:t> is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sub-problem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opt(j − 1) and opt(p(j)).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opt(j − 1)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opt(p(j)),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opt(j).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is: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D4A487-785B-6344-B9DA-7E6F5A58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16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B7FE8F-74E3-D94A-9C79-B1814D9B4BA1}"/>
              </a:ext>
            </a:extLst>
          </p:cNvPr>
          <p:cNvSpPr txBox="1"/>
          <p:nvPr/>
        </p:nvSpPr>
        <p:spPr>
          <a:xfrm>
            <a:off x="628650" y="4936478"/>
            <a:ext cx="75517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Finding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the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relations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from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opt(j)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to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some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opt(k)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where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k&lt;j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6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3EC6B-306C-B140-92D2-30448950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1FD80-245E-484C-A0BB-87E1FBEAD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94559"/>
            <a:ext cx="7886700" cy="398240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simple recursive procedure has a terrible running time.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simplicity,</a:t>
            </a:r>
            <a:r>
              <a:rPr lang="zh-CN" altLang="en-US" dirty="0"/>
              <a:t> </a:t>
            </a:r>
            <a:r>
              <a:rPr lang="en-US" altLang="zh-CN" dirty="0"/>
              <a:t>let us suppose that </a:t>
            </a:r>
            <a:r>
              <a:rPr lang="en-US" altLang="zh-CN" dirty="0">
                <a:solidFill>
                  <a:srgbClr val="00B050"/>
                </a:solidFill>
              </a:rPr>
              <a:t>p(j) = j− 2 for all j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opt(j-1)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opt(j-2)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evaluating</a:t>
            </a:r>
            <a:r>
              <a:rPr lang="zh-CN" altLang="en-US" dirty="0"/>
              <a:t> </a:t>
            </a:r>
            <a:r>
              <a:rPr lang="en-US" altLang="zh-CN" dirty="0"/>
              <a:t>opt(j).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T(j)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T(j-1)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T(j-2)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7E42F9-5CAC-5F43-883D-308D49A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17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A9DABC-29F9-2B47-8926-779BAB281E49}"/>
              </a:ext>
            </a:extLst>
          </p:cNvPr>
          <p:cNvSpPr txBox="1"/>
          <p:nvPr/>
        </p:nvSpPr>
        <p:spPr>
          <a:xfrm>
            <a:off x="747210" y="984517"/>
            <a:ext cx="7886699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effectLst/>
                <a:latin typeface="Helvetica" pitchFamily="2" charset="0"/>
              </a:rPr>
              <a:t>recursive-WIS(j)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</a:t>
            </a:r>
            <a:r>
              <a:rPr lang="en-US" altLang="zh-CN" sz="1600" dirty="0">
                <a:solidFill>
                  <a:srgbClr val="00B050"/>
                </a:solidFill>
                <a:effectLst/>
                <a:latin typeface="Helvetica" pitchFamily="2" charset="0"/>
              </a:rPr>
              <a:t>if (j == 0) return 0</a:t>
            </a:r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else return </a:t>
            </a:r>
            <a:r>
              <a:rPr lang="en-US" altLang="zh-CN" sz="1600" dirty="0">
                <a:solidFill>
                  <a:srgbClr val="00B050"/>
                </a:solidFill>
                <a:effectLst/>
                <a:latin typeface="Helvetica" pitchFamily="2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( </a:t>
            </a:r>
            <a:r>
              <a:rPr lang="en-US" altLang="zh-CN" sz="1600" dirty="0">
                <a:solidFill>
                  <a:srgbClr val="00B050"/>
                </a:solidFill>
                <a:effectLst/>
                <a:latin typeface="Helvetica" pitchFamily="2" charset="0"/>
              </a:rPr>
              <a:t>recursive-WIS(j-1)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1600" dirty="0">
                <a:solidFill>
                  <a:srgbClr val="00B050"/>
                </a:solidFill>
                <a:effectLst/>
                <a:latin typeface="Helvetica" pitchFamily="2" charset="0"/>
              </a:rPr>
              <a:t>v[j] + recursive-WIS(p[j])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DB3D6-98B6-0644-A498-CD34656E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24" y="5164735"/>
            <a:ext cx="8404551" cy="6748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14781E-231F-4C45-A2B8-4AA647D4D5A0}"/>
              </a:ext>
            </a:extLst>
          </p:cNvPr>
          <p:cNvSpPr txBox="1"/>
          <p:nvPr/>
        </p:nvSpPr>
        <p:spPr>
          <a:xfrm>
            <a:off x="871967" y="6034088"/>
            <a:ext cx="374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Essentially a </a:t>
            </a:r>
            <a:r>
              <a:rPr lang="en-US" altLang="zh-CN" sz="2400" dirty="0">
                <a:solidFill>
                  <a:srgbClr val="00B050"/>
                </a:solidFill>
              </a:rPr>
              <a:t>Fibonacci series</a:t>
            </a:r>
          </a:p>
        </p:txBody>
      </p:sp>
    </p:spTree>
    <p:extLst>
      <p:ext uri="{BB962C8B-B14F-4D97-AF65-F5344CB8AC3E}">
        <p14:creationId xmlns:p14="http://schemas.microsoft.com/office/powerpoint/2010/main" val="43508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59AA6-B84F-2147-A741-F77AD0D6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0488"/>
          </a:xfrm>
        </p:spPr>
        <p:txBody>
          <a:bodyPr/>
          <a:lstStyle/>
          <a:p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memorizing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F5E8D8-C46C-C846-B1DD-ACC4F3BC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4706"/>
            <a:ext cx="7886700" cy="4832257"/>
          </a:xfrm>
        </p:spPr>
        <p:txBody>
          <a:bodyPr/>
          <a:lstStyle/>
          <a:p>
            <a:r>
              <a:rPr lang="en-US" altLang="zh-CN" dirty="0"/>
              <a:t>Once a value has been computed for </a:t>
            </a:r>
            <a:r>
              <a:rPr lang="en-US" altLang="zh-CN" dirty="0">
                <a:solidFill>
                  <a:srgbClr val="00B050"/>
                </a:solidFill>
              </a:rPr>
              <a:t>recursive-WIS(j)</a:t>
            </a:r>
            <a:r>
              <a:rPr lang="en-US" altLang="zh-CN" dirty="0"/>
              <a:t> we store the value in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global array M[1..n].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en-US" altLang="zh-CN" dirty="0"/>
              <a:t>ll future attempts to compute this value will simply access the array.</a:t>
            </a:r>
          </a:p>
          <a:p>
            <a:r>
              <a:rPr lang="en-US" altLang="zh-CN" dirty="0"/>
              <a:t>Initialize all the </a:t>
            </a:r>
            <a:r>
              <a:rPr lang="en-US" altLang="zh-CN" dirty="0">
                <a:solidFill>
                  <a:srgbClr val="00B050"/>
                </a:solidFill>
              </a:rPr>
              <a:t>M[j] entries to −1 initially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00B050"/>
                </a:solidFill>
              </a:rPr>
              <a:t>use this special value to determine whether an entry has already been computed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save a predecessor pointer</a:t>
            </a:r>
            <a:r>
              <a:rPr lang="en-US" altLang="zh-CN" dirty="0">
                <a:solidFill>
                  <a:srgbClr val="00B050"/>
                </a:solidFill>
              </a:rPr>
              <a:t>, </a:t>
            </a:r>
            <a:r>
              <a:rPr lang="en-US" altLang="zh-CN" b="1" dirty="0" err="1">
                <a:solidFill>
                  <a:srgbClr val="00B050"/>
                </a:solidFill>
              </a:rPr>
              <a:t>pred</a:t>
            </a:r>
            <a:r>
              <a:rPr lang="en-US" altLang="zh-CN" b="1" dirty="0">
                <a:solidFill>
                  <a:srgbClr val="00B050"/>
                </a:solidFill>
              </a:rPr>
              <a:t>[j]</a:t>
            </a:r>
            <a:r>
              <a:rPr lang="en-US" altLang="zh-CN" dirty="0">
                <a:solidFill>
                  <a:srgbClr val="00B050"/>
                </a:solidFill>
              </a:rPr>
              <a:t>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pointing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where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opt(j)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comes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from: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opt(j-1)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opt(p(j))</a:t>
            </a:r>
          </a:p>
          <a:p>
            <a:r>
              <a:rPr lang="en-US" altLang="zh-CN" dirty="0"/>
              <a:t>The value of</a:t>
            </a:r>
            <a:r>
              <a:rPr lang="zh-CN" altLang="en-US" dirty="0"/>
              <a:t> </a:t>
            </a:r>
            <a:r>
              <a:rPr lang="en-US" altLang="zh-CN" dirty="0" err="1"/>
              <a:t>pred</a:t>
            </a:r>
            <a:r>
              <a:rPr lang="en-US" altLang="zh-CN" dirty="0"/>
              <a:t>[j]</a:t>
            </a:r>
            <a:r>
              <a:rPr lang="zh-CN" altLang="en-US" dirty="0"/>
              <a:t> </a:t>
            </a:r>
            <a:r>
              <a:rPr lang="en-US" altLang="zh-CN" dirty="0"/>
              <a:t>is either j − 1 or p(j)</a:t>
            </a:r>
          </a:p>
          <a:p>
            <a:endParaRPr lang="en-US" altLang="zh-CN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21113E-5553-634A-86B4-825BE4D4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D0A7A-5750-F74F-B1E9-65828F9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76284" y="5979834"/>
            <a:ext cx="2057400" cy="365125"/>
          </a:xfrm>
        </p:spPr>
        <p:txBody>
          <a:bodyPr/>
          <a:lstStyle/>
          <a:p>
            <a:fld id="{1B409CFC-1E7E-D345-9273-4ED8A141D8BE}" type="slidenum">
              <a:rPr lang="en-US" smtClean="0"/>
              <a:t>19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80C6E3-64F5-344D-AC2A-BE8478054FFC}"/>
              </a:ext>
            </a:extLst>
          </p:cNvPr>
          <p:cNvSpPr txBox="1"/>
          <p:nvPr/>
        </p:nvSpPr>
        <p:spPr>
          <a:xfrm>
            <a:off x="448796" y="396374"/>
            <a:ext cx="796671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-WIS(j)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(j == 0) return 0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else if (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M[j] has been computed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) return M[j]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else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leaveWeight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-WIS(j-1)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takeWeight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v[j] +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memoized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-WIS(p[j])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if (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leaveWeight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 &gt;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takeWeight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M[j] =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leaveWeight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[j] = j-1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}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else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M[j] =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takeWeight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		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[j] = p[j]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}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return M[j];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}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}</a:t>
            </a:r>
          </a:p>
          <a:p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E7C817-8437-7543-A631-06D9EBAD1474}"/>
              </a:ext>
            </a:extLst>
          </p:cNvPr>
          <p:cNvSpPr txBox="1"/>
          <p:nvPr/>
        </p:nvSpPr>
        <p:spPr>
          <a:xfrm>
            <a:off x="6045797" y="1602890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如果</a:t>
            </a:r>
            <a:r>
              <a:rPr lang="en-US" altLang="zh-CN" dirty="0">
                <a:solidFill>
                  <a:srgbClr val="00B050"/>
                </a:solidFill>
              </a:rPr>
              <a:t>j</a:t>
            </a:r>
            <a:r>
              <a:rPr lang="zh-CN" altLang="en-US" dirty="0">
                <a:solidFill>
                  <a:srgbClr val="00B050"/>
                </a:solidFill>
              </a:rPr>
              <a:t>不被选择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FBEE61-2388-1941-967E-81EC3E3BC417}"/>
              </a:ext>
            </a:extLst>
          </p:cNvPr>
          <p:cNvSpPr txBox="1"/>
          <p:nvPr/>
        </p:nvSpPr>
        <p:spPr>
          <a:xfrm>
            <a:off x="6045796" y="1972222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如果</a:t>
            </a:r>
            <a:r>
              <a:rPr lang="en-US" altLang="zh-CN" dirty="0">
                <a:solidFill>
                  <a:srgbClr val="00B050"/>
                </a:solidFill>
              </a:rPr>
              <a:t>j</a:t>
            </a:r>
            <a:r>
              <a:rPr lang="zh-CN" altLang="en-US" dirty="0">
                <a:solidFill>
                  <a:srgbClr val="00B050"/>
                </a:solidFill>
              </a:rPr>
              <a:t>被选择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356EA4-1A58-DB42-BBE8-4EE78977187D}"/>
              </a:ext>
            </a:extLst>
          </p:cNvPr>
          <p:cNvSpPr txBox="1"/>
          <p:nvPr/>
        </p:nvSpPr>
        <p:spPr>
          <a:xfrm>
            <a:off x="6045796" y="271088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如果不被选择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C33B3B-7B85-904A-8B04-CFB43BB3BBE2}"/>
              </a:ext>
            </a:extLst>
          </p:cNvPr>
          <p:cNvSpPr txBox="1"/>
          <p:nvPr/>
        </p:nvSpPr>
        <p:spPr>
          <a:xfrm>
            <a:off x="6045795" y="40965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如果被选择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80C514-E8D7-6548-8ADB-E65AF4A87497}"/>
              </a:ext>
            </a:extLst>
          </p:cNvPr>
          <p:cNvSpPr txBox="1"/>
          <p:nvPr/>
        </p:nvSpPr>
        <p:spPr>
          <a:xfrm>
            <a:off x="6004118" y="1058427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如果已经计算过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6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4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4E343-9793-BF44-B639-F51A0CE8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61381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55EF6-EAC7-5A48-9747-A84718FE8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25158"/>
            <a:ext cx="7783830" cy="4595589"/>
          </a:xfrm>
        </p:spPr>
        <p:txBody>
          <a:bodyPr/>
          <a:lstStyle/>
          <a:p>
            <a:r>
              <a:rPr lang="en-US" altLang="zh-CN" dirty="0"/>
              <a:t>The memorized version runs in </a:t>
            </a:r>
            <a:r>
              <a:rPr lang="en-US" altLang="zh-CN" dirty="0">
                <a:solidFill>
                  <a:srgbClr val="00B050"/>
                </a:solidFill>
              </a:rPr>
              <a:t>O(n)</a:t>
            </a:r>
            <a:r>
              <a:rPr lang="en-US" altLang="zh-CN" dirty="0"/>
              <a:t> time.</a:t>
            </a:r>
          </a:p>
          <a:p>
            <a:r>
              <a:rPr lang="en-US" altLang="zh-CN" dirty="0"/>
              <a:t>Proof: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Each invocation of </a:t>
            </a:r>
            <a:r>
              <a:rPr lang="en-US" altLang="zh-CN" dirty="0" err="1"/>
              <a:t>memoized</a:t>
            </a:r>
            <a:r>
              <a:rPr lang="en-US" altLang="zh-CN" dirty="0"/>
              <a:t>-WIS </a:t>
            </a:r>
            <a:r>
              <a:rPr lang="en-US" altLang="zh-CN" dirty="0">
                <a:solidFill>
                  <a:srgbClr val="00B050"/>
                </a:solidFill>
              </a:rPr>
              <a:t>either returns in O(1) time (with no recursive calls), or it computes one new entry of M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Since there are </a:t>
            </a:r>
            <a:r>
              <a:rPr lang="en-US" altLang="zh-CN" dirty="0">
                <a:solidFill>
                  <a:srgbClr val="00B050"/>
                </a:solidFill>
              </a:rPr>
              <a:t>n entries in the table, the latter can occur at most n times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27030-8D95-F746-8C3A-09DC2531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19E39-F6C3-C84D-87A2-153E1E93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9" y="3612329"/>
            <a:ext cx="4448993" cy="24304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1F2EDA-5116-AF4B-96EB-A0439321E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2" y="3807836"/>
            <a:ext cx="3930023" cy="22238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E03CA0-75A2-CC45-BD5B-99E62B578B04}"/>
              </a:ext>
            </a:extLst>
          </p:cNvPr>
          <p:cNvSpPr txBox="1"/>
          <p:nvPr/>
        </p:nvSpPr>
        <p:spPr>
          <a:xfrm>
            <a:off x="1442540" y="6222669"/>
            <a:ext cx="2240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Values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p-values</a:t>
            </a: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36B90C-7411-3B42-AB9A-E91025C5446B}"/>
              </a:ext>
            </a:extLst>
          </p:cNvPr>
          <p:cNvSpPr txBox="1"/>
          <p:nvPr/>
        </p:nvSpPr>
        <p:spPr>
          <a:xfrm>
            <a:off x="6076045" y="6356351"/>
            <a:ext cx="19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Progress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MDP</a:t>
            </a:r>
            <a:endParaRPr 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5213EF-3489-5F4A-BD5F-40E092039758}"/>
              </a:ext>
            </a:extLst>
          </p:cNvPr>
          <p:cNvSpPr txBox="1"/>
          <p:nvPr/>
        </p:nvSpPr>
        <p:spPr>
          <a:xfrm>
            <a:off x="5212487" y="5858860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4DF9A-3565-6947-8F98-46FDEBF897A0}"/>
              </a:ext>
            </a:extLst>
          </p:cNvPr>
          <p:cNvSpPr txBox="1"/>
          <p:nvPr/>
        </p:nvSpPr>
        <p:spPr>
          <a:xfrm>
            <a:off x="5794056" y="5864481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B73BFF-47C8-124D-86DB-845ECC2D4BB1}"/>
              </a:ext>
            </a:extLst>
          </p:cNvPr>
          <p:cNvSpPr txBox="1"/>
          <p:nvPr/>
        </p:nvSpPr>
        <p:spPr>
          <a:xfrm>
            <a:off x="6378413" y="5854061"/>
            <a:ext cx="6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6ADB4D-2800-3F44-8901-F629573CD0F8}"/>
              </a:ext>
            </a:extLst>
          </p:cNvPr>
          <p:cNvSpPr txBox="1"/>
          <p:nvPr/>
        </p:nvSpPr>
        <p:spPr>
          <a:xfrm>
            <a:off x="6962770" y="5864481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BBA29-5AD3-114F-9FA1-DA6B80EF0590}"/>
              </a:ext>
            </a:extLst>
          </p:cNvPr>
          <p:cNvSpPr txBox="1"/>
          <p:nvPr/>
        </p:nvSpPr>
        <p:spPr>
          <a:xfrm>
            <a:off x="7445904" y="5864481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867A5D-BD1C-254C-B5AE-9AF80F11ECBB}"/>
              </a:ext>
            </a:extLst>
          </p:cNvPr>
          <p:cNvSpPr txBox="1"/>
          <p:nvPr/>
        </p:nvSpPr>
        <p:spPr>
          <a:xfrm>
            <a:off x="8013165" y="5864481"/>
            <a:ext cx="6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</a:t>
            </a: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6BC46E9D-C7D8-504A-AE3E-2256FAD1B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817"/>
              </p:ext>
            </p:extLst>
          </p:nvPr>
        </p:nvGraphicFramePr>
        <p:xfrm>
          <a:off x="8714457" y="4186870"/>
          <a:ext cx="303776" cy="16459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03776">
                  <a:extLst>
                    <a:ext uri="{9D8B030D-6E8A-4147-A177-3AD203B41FA5}">
                      <a16:colId xmlns:a16="http://schemas.microsoft.com/office/drawing/2014/main" val="375356895"/>
                    </a:ext>
                  </a:extLst>
                </a:gridCol>
              </a:tblGrid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193196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69211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1571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43650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8387"/>
                  </a:ext>
                </a:extLst>
              </a:tr>
              <a:tr h="255695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51897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5A3B3AE5-4604-D04D-91C7-B03BF5921366}"/>
              </a:ext>
            </a:extLst>
          </p:cNvPr>
          <p:cNvSpPr txBox="1"/>
          <p:nvPr/>
        </p:nvSpPr>
        <p:spPr>
          <a:xfrm>
            <a:off x="8564403" y="3756954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D2FE2-7D49-A744-B854-336803CF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7047"/>
          </a:xfrm>
        </p:spPr>
        <p:txBody>
          <a:bodyPr/>
          <a:lstStyle/>
          <a:p>
            <a:r>
              <a:rPr lang="en-US" altLang="zh-CN" dirty="0"/>
              <a:t>Computing the Final Schedule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0DB1A-9D96-784E-BD18-2D21EDFC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21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5F407F-83BD-A04C-A68D-3DF6594E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15444"/>
            <a:ext cx="3930023" cy="2223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FF1EDF-3E3A-734D-89C8-CDD5D33E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04" y="1567324"/>
            <a:ext cx="2717999" cy="22238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520F84-054F-4742-9C77-C5CCDAE01E16}"/>
              </a:ext>
            </a:extLst>
          </p:cNvPr>
          <p:cNvSpPr txBox="1"/>
          <p:nvPr/>
        </p:nvSpPr>
        <p:spPr>
          <a:xfrm>
            <a:off x="628650" y="4615087"/>
            <a:ext cx="7784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we arrive at M[j], we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check whether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[j] = p[j].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so, we know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that we did used the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jth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request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" pitchFamily="2" charset="0"/>
              </a:rPr>
              <a:t>we continue with </a:t>
            </a:r>
            <a:r>
              <a:rPr lang="en-US" altLang="zh-CN" sz="2000" dirty="0" err="1">
                <a:solidFill>
                  <a:srgbClr val="00B050"/>
                </a:solidFill>
                <a:latin typeface="Helvetica" pitchFamily="2" charset="0"/>
              </a:rPr>
              <a:t>pred</a:t>
            </a:r>
            <a:r>
              <a:rPr lang="en-US" altLang="zh-CN" sz="2000" dirty="0">
                <a:solidFill>
                  <a:srgbClr val="00B050"/>
                </a:solidFill>
                <a:latin typeface="Helvetica" pitchFamily="2" charset="0"/>
              </a:rPr>
              <a:t>[j] = p[j].</a:t>
            </a:r>
            <a:r>
              <a:rPr lang="zh-CN" altLang="en-US" sz="20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endParaRPr lang="en-US" altLang="zh-CN" sz="2000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A7B752-005A-F242-9B42-DFA26D867431}"/>
              </a:ext>
            </a:extLst>
          </p:cNvPr>
          <p:cNvSpPr txBox="1"/>
          <p:nvPr/>
        </p:nvSpPr>
        <p:spPr>
          <a:xfrm>
            <a:off x="534857" y="5648465"/>
            <a:ext cx="807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If not, then we know that we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did not include request j in the schedule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and we then follow the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predecessor link to continue with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[j] = j − 1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1E93A6-D68C-3141-B4B2-77B4BAAB2600}"/>
              </a:ext>
            </a:extLst>
          </p:cNvPr>
          <p:cNvSpPr txBox="1"/>
          <p:nvPr/>
        </p:nvSpPr>
        <p:spPr>
          <a:xfrm>
            <a:off x="628650" y="3961954"/>
            <a:ext cx="7784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Trace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M[j] from j=n to j=1</a:t>
            </a:r>
            <a:endParaRPr lang="en-US" altLang="zh-CN" sz="2000" dirty="0">
              <a:solidFill>
                <a:srgbClr val="00B05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6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B9A11-12B4-3A49-A8A9-B664404C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r>
              <a:rPr lang="zh-CN" altLang="en-US" dirty="0"/>
              <a:t>：写出每一步的</a:t>
            </a:r>
            <a:r>
              <a:rPr lang="en-US" altLang="zh-CN" dirty="0" err="1"/>
              <a:t>pred</a:t>
            </a:r>
            <a:r>
              <a:rPr lang="en-US" altLang="zh-CN" dirty="0"/>
              <a:t>[j]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62B2D2-FC97-C841-885B-BBEFBCFB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8AFF2-A113-9A41-9C3D-04015E80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461" y="2138843"/>
            <a:ext cx="3930023" cy="2223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C3351B-6DAA-914E-ADA6-C554E127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5" y="1932193"/>
            <a:ext cx="4448993" cy="24304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45B4CE-0AF0-8346-BBD6-E9C8B6587D14}"/>
              </a:ext>
            </a:extLst>
          </p:cNvPr>
          <p:cNvSpPr txBox="1"/>
          <p:nvPr/>
        </p:nvSpPr>
        <p:spPr>
          <a:xfrm>
            <a:off x="5332287" y="4625124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[1]=</a:t>
            </a:r>
            <a:r>
              <a:rPr lang="zh-CN" altLang="en-US" dirty="0"/>
              <a:t> </a:t>
            </a:r>
            <a:r>
              <a:rPr lang="en-US" altLang="zh-CN" dirty="0"/>
              <a:t>p[1]=0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CB02BF-9118-CB40-8E3B-8F2F49CF8BE0}"/>
              </a:ext>
            </a:extLst>
          </p:cNvPr>
          <p:cNvSpPr txBox="1"/>
          <p:nvPr/>
        </p:nvSpPr>
        <p:spPr>
          <a:xfrm>
            <a:off x="5332286" y="4908260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[2]= p[2]=0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1636E6-98B8-4A44-8931-7AF3933C342B}"/>
              </a:ext>
            </a:extLst>
          </p:cNvPr>
          <p:cNvSpPr txBox="1"/>
          <p:nvPr/>
        </p:nvSpPr>
        <p:spPr>
          <a:xfrm>
            <a:off x="5332287" y="5180586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[3]= j-1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BC3315-A997-F24C-A55F-4064C64B6336}"/>
              </a:ext>
            </a:extLst>
          </p:cNvPr>
          <p:cNvSpPr txBox="1"/>
          <p:nvPr/>
        </p:nvSpPr>
        <p:spPr>
          <a:xfrm>
            <a:off x="5332286" y="5453448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[4]= p[4]=0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EB9C51-DB25-A24C-B840-0A942FDCA26D}"/>
              </a:ext>
            </a:extLst>
          </p:cNvPr>
          <p:cNvSpPr txBox="1"/>
          <p:nvPr/>
        </p:nvSpPr>
        <p:spPr>
          <a:xfrm>
            <a:off x="5332287" y="5715500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[5]= p[5]=3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212ECE-FCAC-5A43-BB68-FB8041490D19}"/>
              </a:ext>
            </a:extLst>
          </p:cNvPr>
          <p:cNvSpPr txBox="1"/>
          <p:nvPr/>
        </p:nvSpPr>
        <p:spPr>
          <a:xfrm>
            <a:off x="5332286" y="5988362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[6]= j-1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BB894-823A-3347-8156-1FD9DE77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23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F7F027-74B5-1444-A04D-E417892C1F6D}"/>
              </a:ext>
            </a:extLst>
          </p:cNvPr>
          <p:cNvSpPr txBox="1"/>
          <p:nvPr/>
        </p:nvSpPr>
        <p:spPr>
          <a:xfrm>
            <a:off x="812202" y="1377522"/>
            <a:ext cx="75195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get-schedule() {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j = n;</a:t>
            </a:r>
          </a:p>
          <a:p>
            <a:r>
              <a:rPr lang="zh-CN" altLang="en-US" dirty="0">
                <a:solidFill>
                  <a:srgbClr val="00B050"/>
                </a:solidFill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sched = empty;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while (j &gt; 0) {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if (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[j] == p[j]) {</a:t>
            </a:r>
          </a:p>
          <a:p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        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put j to the front of sched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 =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Helvetica" pitchFamily="2" charset="0"/>
              </a:rPr>
              <a:t>pred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[j];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return sched;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}</a:t>
            </a:r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25A44-CAE8-B041-90B7-0EAC62AE5619}"/>
              </a:ext>
            </a:extLst>
          </p:cNvPr>
          <p:cNvSpPr txBox="1"/>
          <p:nvPr/>
        </p:nvSpPr>
        <p:spPr>
          <a:xfrm>
            <a:off x="4488497" y="1911523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// 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从空调度表开始</a:t>
            </a:r>
            <a:endParaRPr lang="en-US" altLang="zh-CN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// take request j</a:t>
            </a: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// continue with j’s predecessor</a:t>
            </a:r>
          </a:p>
          <a:p>
            <a:endParaRPr lang="en-US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      // return the final schedule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F1479FC-582C-C64B-BB92-47946966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7047"/>
          </a:xfrm>
        </p:spPr>
        <p:txBody>
          <a:bodyPr/>
          <a:lstStyle/>
          <a:p>
            <a:r>
              <a:rPr lang="en-US" altLang="zh-CN" dirty="0"/>
              <a:t>Computing the Final Schedule</a:t>
            </a:r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220C5C-05C0-2344-AA5D-C1AD588B3C6A}"/>
              </a:ext>
            </a:extLst>
          </p:cNvPr>
          <p:cNvSpPr txBox="1"/>
          <p:nvPr/>
        </p:nvSpPr>
        <p:spPr>
          <a:xfrm>
            <a:off x="5567321" y="5397919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sched</a:t>
            </a:r>
            <a:r>
              <a:rPr lang="zh-CN" altLang="en-US" sz="2400" dirty="0"/>
              <a:t> </a:t>
            </a:r>
            <a:r>
              <a:rPr lang="en-US" altLang="zh-CN" sz="2400" dirty="0"/>
              <a:t>=[5,</a:t>
            </a:r>
            <a:r>
              <a:rPr lang="zh-CN" altLang="en-US" sz="2400" dirty="0"/>
              <a:t> </a:t>
            </a:r>
            <a:r>
              <a:rPr lang="en-US" altLang="zh-CN" sz="2400" dirty="0"/>
              <a:t>2]</a:t>
            </a:r>
            <a:endParaRPr 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598F02-4C97-504F-9C03-12B6357583D1}"/>
              </a:ext>
            </a:extLst>
          </p:cNvPr>
          <p:cNvSpPr txBox="1"/>
          <p:nvPr/>
        </p:nvSpPr>
        <p:spPr>
          <a:xfrm>
            <a:off x="2828876" y="4729947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[1]=</a:t>
            </a:r>
            <a:r>
              <a:rPr lang="zh-CN" altLang="en-US" dirty="0"/>
              <a:t> </a:t>
            </a:r>
            <a:r>
              <a:rPr lang="en-US" altLang="zh-CN" dirty="0"/>
              <a:t>p[1]=0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93FC4-52A1-4544-AEB8-5ABD0810A2FF}"/>
              </a:ext>
            </a:extLst>
          </p:cNvPr>
          <p:cNvSpPr txBox="1"/>
          <p:nvPr/>
        </p:nvSpPr>
        <p:spPr>
          <a:xfrm>
            <a:off x="2828875" y="5013083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[2]= p[2]=0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F8DF85-5872-6E46-88D7-DEC03674F720}"/>
              </a:ext>
            </a:extLst>
          </p:cNvPr>
          <p:cNvSpPr txBox="1"/>
          <p:nvPr/>
        </p:nvSpPr>
        <p:spPr>
          <a:xfrm>
            <a:off x="2828876" y="5285409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[3]= j-1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A1769D-BA07-274E-9E25-C6F50304EDEE}"/>
              </a:ext>
            </a:extLst>
          </p:cNvPr>
          <p:cNvSpPr txBox="1"/>
          <p:nvPr/>
        </p:nvSpPr>
        <p:spPr>
          <a:xfrm>
            <a:off x="2828875" y="5558271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[4]= p[4]=0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ECFBED-3725-104C-9BA2-2C1C79FC7733}"/>
              </a:ext>
            </a:extLst>
          </p:cNvPr>
          <p:cNvSpPr txBox="1"/>
          <p:nvPr/>
        </p:nvSpPr>
        <p:spPr>
          <a:xfrm>
            <a:off x="2828876" y="5820323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[5]= p[5]=3</a:t>
            </a:r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561980-7A5B-7448-A776-A919EA2185A0}"/>
              </a:ext>
            </a:extLst>
          </p:cNvPr>
          <p:cNvSpPr txBox="1"/>
          <p:nvPr/>
        </p:nvSpPr>
        <p:spPr>
          <a:xfrm>
            <a:off x="2828875" y="6093185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r>
              <a:rPr lang="en-US" altLang="zh-CN" dirty="0"/>
              <a:t>[6]= j-1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6B8ED5-F373-7742-8DF9-2ABC3B5E537A}"/>
                  </a:ext>
                </a:extLst>
              </p:cNvPr>
              <p:cNvSpPr txBox="1"/>
              <p:nvPr/>
            </p:nvSpPr>
            <p:spPr>
              <a:xfrm>
                <a:off x="4668836" y="6165754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6B8ED5-F373-7742-8DF9-2ABC3B5E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36" y="6165754"/>
                <a:ext cx="218008" cy="276999"/>
              </a:xfrm>
              <a:prstGeom prst="rect">
                <a:avLst/>
              </a:prstGeom>
              <a:blipFill>
                <a:blip r:embed="rId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04CC24-E774-EB45-A1EF-CF4A0B63E55C}"/>
                  </a:ext>
                </a:extLst>
              </p:cNvPr>
              <p:cNvSpPr txBox="1"/>
              <p:nvPr/>
            </p:nvSpPr>
            <p:spPr>
              <a:xfrm>
                <a:off x="4655505" y="5868758"/>
                <a:ext cx="205184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04CC24-E774-EB45-A1EF-CF4A0B63E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505" y="5868758"/>
                <a:ext cx="205184" cy="297646"/>
              </a:xfrm>
              <a:prstGeom prst="rect">
                <a:avLst/>
              </a:prstGeom>
              <a:blipFill>
                <a:blip r:embed="rId3"/>
                <a:stretch>
                  <a:fillRect l="-41176" t="-12500" r="-411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99CA2B-F706-7948-8045-327EBFD5159E}"/>
                  </a:ext>
                </a:extLst>
              </p:cNvPr>
              <p:cNvSpPr txBox="1"/>
              <p:nvPr/>
            </p:nvSpPr>
            <p:spPr>
              <a:xfrm>
                <a:off x="4622624" y="5341978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99CA2B-F706-7948-8045-327EBFD5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24" y="5341978"/>
                <a:ext cx="218008" cy="276999"/>
              </a:xfrm>
              <a:prstGeom prst="rect">
                <a:avLst/>
              </a:prstGeom>
              <a:blipFill>
                <a:blip r:embed="rId4"/>
                <a:stretch>
                  <a:fillRect l="-15789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888F76-9741-CA46-A28C-A1ED7462AFBB}"/>
                  </a:ext>
                </a:extLst>
              </p:cNvPr>
              <p:cNvSpPr txBox="1"/>
              <p:nvPr/>
            </p:nvSpPr>
            <p:spPr>
              <a:xfrm>
                <a:off x="4629989" y="5044982"/>
                <a:ext cx="205184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7888F76-9741-CA46-A28C-A1ED7462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989" y="5044982"/>
                <a:ext cx="205184" cy="297646"/>
              </a:xfrm>
              <a:prstGeom prst="rect">
                <a:avLst/>
              </a:prstGeom>
              <a:blipFill>
                <a:blip r:embed="rId3"/>
                <a:stretch>
                  <a:fillRect l="-41176" t="-12500" r="-411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2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3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0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D1ABC-7DA2-2F45-A3FC-215801B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Longest Common Subsequence</a:t>
            </a:r>
            <a:r>
              <a:rPr lang="zh-CN" altLang="en-US" dirty="0"/>
              <a:t> </a:t>
            </a:r>
            <a:r>
              <a:rPr lang="en-US" altLang="zh-CN" dirty="0"/>
              <a:t>(LCS)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3E5A8-3B3E-CB49-90DE-B4F653EA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Finding </a:t>
            </a:r>
            <a:r>
              <a:rPr lang="en-US" altLang="zh-CN" dirty="0">
                <a:solidFill>
                  <a:srgbClr val="00B050"/>
                </a:solidFill>
              </a:rPr>
              <a:t>patterns or similarities within strings </a:t>
            </a:r>
            <a:r>
              <a:rPr lang="en-US" altLang="zh-CN" dirty="0"/>
              <a:t>is fundamental to various applications.</a:t>
            </a:r>
          </a:p>
          <a:p>
            <a:r>
              <a:rPr lang="en-US" altLang="zh-CN" dirty="0"/>
              <a:t>One common measure of similarity between two strings is the </a:t>
            </a:r>
            <a:r>
              <a:rPr lang="en-US" altLang="zh-CN" dirty="0">
                <a:solidFill>
                  <a:srgbClr val="00B050"/>
                </a:solidFill>
              </a:rPr>
              <a:t>lengths of their longest common subsequence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An efficient solution to this LCS</a:t>
            </a:r>
            <a:r>
              <a:rPr lang="zh-CN" altLang="en-US" dirty="0"/>
              <a:t> </a:t>
            </a:r>
            <a:r>
              <a:rPr lang="en-US" altLang="zh-CN" dirty="0"/>
              <a:t>problem based on dynamic programming.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67191-428D-1449-81B8-2105553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AGCCCTAAGGGCTACCTAGCTT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972757-A296-FA40-BB27-F2AB08E8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7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chemeClr val="accent4"/>
                </a:solidFill>
              </a:rPr>
              <a:t>Pretty similar, their DNA has a long common subsequence: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C</a:t>
            </a:r>
            <a:r>
              <a:rPr lang="en-US" sz="2400" dirty="0">
                <a:solidFill>
                  <a:schemeClr val="accent2"/>
                </a:solidFill>
              </a:rPr>
              <a:t>CTAA</a:t>
            </a:r>
            <a:r>
              <a:rPr lang="en-US" sz="2400" dirty="0"/>
              <a:t>GG</a:t>
            </a:r>
            <a:r>
              <a:rPr lang="en-US" sz="2400" dirty="0">
                <a:solidFill>
                  <a:schemeClr val="accent2"/>
                </a:solidFill>
              </a:rPr>
              <a:t>GCT</a:t>
            </a:r>
            <a:r>
              <a:rPr lang="en-US" sz="2400" dirty="0"/>
              <a:t>ACC</a:t>
            </a:r>
            <a:r>
              <a:rPr lang="en-US" sz="2400" dirty="0">
                <a:solidFill>
                  <a:schemeClr val="accent2"/>
                </a:solidFill>
              </a:rPr>
              <a:t>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</a:t>
            </a:r>
            <a:r>
              <a:rPr lang="en-US" sz="2400" dirty="0">
                <a:solidFill>
                  <a:schemeClr val="accent2"/>
                </a:solidFill>
              </a:rPr>
              <a:t>AGCCTA</a:t>
            </a:r>
            <a:r>
              <a:rPr lang="en-US" sz="2400" dirty="0"/>
              <a:t>CA</a:t>
            </a:r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G</a:t>
            </a:r>
            <a:r>
              <a:rPr lang="en-US" sz="2400" dirty="0">
                <a:solidFill>
                  <a:schemeClr val="accent2"/>
                </a:solidFill>
              </a:rPr>
              <a:t>TTAGCTT</a:t>
            </a:r>
            <a:r>
              <a:rPr lang="en-US" sz="2400" dirty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9072" y="5880455"/>
            <a:ext cx="424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AGCCTAAGCTTAGCTT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832A4C-6383-714A-9662-10BAA4A7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3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Subsequence: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</a:t>
            </a:r>
            <a:r>
              <a:rPr lang="en-US" b="1" dirty="0"/>
              <a:t>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</a:p>
          <a:p>
            <a:r>
              <a:rPr lang="en-US" dirty="0"/>
              <a:t>If X and Y are sequences, a </a:t>
            </a:r>
            <a:r>
              <a:rPr lang="en-US" b="1" dirty="0"/>
              <a:t>common subsequence</a:t>
            </a:r>
            <a:r>
              <a:rPr lang="en-US" dirty="0"/>
              <a:t> is a sequence which is a subsequence of both.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 </a:t>
            </a:r>
            <a:r>
              <a:rPr lang="en-US" b="1" dirty="0"/>
              <a:t>common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 and of A</a:t>
            </a:r>
            <a:r>
              <a:rPr lang="en-US" dirty="0">
                <a:solidFill>
                  <a:schemeClr val="accent2"/>
                </a:solidFill>
              </a:rPr>
              <a:t>BDF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I</a:t>
            </a:r>
          </a:p>
          <a:p>
            <a:r>
              <a:rPr lang="en-US" dirty="0"/>
              <a:t>A </a:t>
            </a:r>
            <a:r>
              <a:rPr lang="en-US" b="1" dirty="0"/>
              <a:t>longest common subsequence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is a common subsequence that is longest.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longest common subsequence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2"/>
                </a:solidFill>
              </a:rPr>
              <a:t>AB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FGH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I is</a:t>
            </a:r>
            <a:r>
              <a:rPr lang="en-US" dirty="0">
                <a:solidFill>
                  <a:srgbClr val="CF6E6C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65C3-A085-2648-ABD1-479F10C5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sometimes want to find these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in </a:t>
            </a:r>
            <a:r>
              <a:rPr lang="en-US" dirty="0">
                <a:solidFill>
                  <a:schemeClr val="accent1"/>
                </a:solidFill>
              </a:rPr>
              <a:t>bioinformatics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unix</a:t>
            </a:r>
            <a:r>
              <a:rPr lang="en-US" dirty="0"/>
              <a:t> command </a:t>
            </a:r>
            <a:r>
              <a:rPr 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diff</a:t>
            </a:r>
          </a:p>
          <a:p>
            <a:r>
              <a:rPr lang="en-US" dirty="0">
                <a:ea typeface="Courier" charset="0"/>
                <a:cs typeface="Courier" charset="0"/>
              </a:rPr>
              <a:t>Merging in version control 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svn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git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accent5"/>
                </a:solidFill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etc</a:t>
            </a:r>
            <a:r>
              <a:rPr lang="mr-IN" dirty="0">
                <a:ea typeface="Courier" charset="0"/>
                <a:cs typeface="Courier" charset="0"/>
              </a:rPr>
              <a:t>…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543" y="2622673"/>
            <a:ext cx="1734421" cy="1513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624" y="2440966"/>
            <a:ext cx="1449770" cy="18766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326E-16B4-6A42-B2A6-17FA8D9D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0F298D-CF50-BC46-AAE3-73F6B63AF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04" y="845344"/>
            <a:ext cx="4927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972908" y="387978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724412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5202848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31881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41198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-207902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4572000" y="3294184"/>
            <a:ext cx="2447193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2254494" y="3307769"/>
            <a:ext cx="2317506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5972908" y="4735573"/>
            <a:ext cx="1046285" cy="89199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7019193" y="4735573"/>
            <a:ext cx="994996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9" idx="0"/>
          </p:cNvCxnSpPr>
          <p:nvPr/>
        </p:nvCxnSpPr>
        <p:spPr>
          <a:xfrm>
            <a:off x="2254494" y="4762743"/>
            <a:ext cx="1547447" cy="8512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0" idx="0"/>
          </p:cNvCxnSpPr>
          <p:nvPr/>
        </p:nvCxnSpPr>
        <p:spPr>
          <a:xfrm flipH="1">
            <a:off x="2182049" y="4776328"/>
            <a:ext cx="36222" cy="8376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562158" y="4762743"/>
            <a:ext cx="1692336" cy="864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C4E264-FDCF-7148-B27B-EDEEB077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9089E-5195-B549-A565-672C84DD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Optimal substructure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540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949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0142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69423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832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540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949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0142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9423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832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02418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06510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4056" y="3539556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4056" y="2571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650" y="1751651"/>
            <a:ext cx="286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Prefixes: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2970698" y="3426436"/>
            <a:ext cx="450610" cy="200464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98125" y="4733560"/>
            <a:ext cx="436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Notation</a:t>
            </a:r>
            <a:r>
              <a:rPr lang="en-US" sz="2000" dirty="0">
                <a:solidFill>
                  <a:schemeClr val="accent1"/>
                </a:solidFill>
              </a:rPr>
              <a:t>: denote this prefix</a:t>
            </a:r>
            <a:r>
              <a:rPr lang="en-US" sz="2000" b="1" dirty="0">
                <a:solidFill>
                  <a:schemeClr val="accent4"/>
                </a:solidFill>
              </a:rPr>
              <a:t> ACGC </a:t>
            </a:r>
            <a:r>
              <a:rPr lang="en-US" sz="2000" dirty="0">
                <a:solidFill>
                  <a:schemeClr val="accent1"/>
                </a:solidFill>
              </a:rPr>
              <a:t>by Y</a:t>
            </a:r>
            <a:r>
              <a:rPr lang="en-US" sz="2000" baseline="-25000" dirty="0">
                <a:solidFill>
                  <a:schemeClr val="accent1"/>
                </a:solidFill>
              </a:rPr>
              <a:t>4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650" y="5508680"/>
            <a:ext cx="862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A566B-9C9D-B04D-B193-0D4E1651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31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0416E-3363-8742-BC2C-49388FF0B738}"/>
              </a:ext>
            </a:extLst>
          </p:cNvPr>
          <p:cNvSpPr txBox="1"/>
          <p:nvPr/>
        </p:nvSpPr>
        <p:spPr>
          <a:xfrm>
            <a:off x="5458555" y="6211669"/>
            <a:ext cx="159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C[2,3] = 2</a:t>
            </a:r>
          </a:p>
          <a:p>
            <a:pPr algn="r"/>
            <a:r>
              <a:rPr lang="en-US" dirty="0">
                <a:solidFill>
                  <a:schemeClr val="accent4"/>
                </a:solidFill>
              </a:rPr>
              <a:t>C[4,4] =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1A8EC-774C-CC4C-91C6-5E536F39C86E}"/>
              </a:ext>
            </a:extLst>
          </p:cNvPr>
          <p:cNvSpPr/>
          <p:nvPr/>
        </p:nvSpPr>
        <p:spPr>
          <a:xfrm>
            <a:off x="4828777" y="6318377"/>
            <a:ext cx="1129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13824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58504" y="1620351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4F377-EB54-D248-85ED-1C0FC02F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0FD0-5A07-254B-8469-0FEF843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DA92-3243-3744-84DE-A36D749A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5" y="1690689"/>
            <a:ext cx="7886700" cy="4351338"/>
          </a:xfrm>
        </p:spPr>
        <p:txBody>
          <a:bodyPr/>
          <a:lstStyle/>
          <a:p>
            <a:r>
              <a:rPr lang="en-US" dirty="0"/>
              <a:t>Write C[</a:t>
            </a:r>
            <a:r>
              <a:rPr lang="en-US" dirty="0" err="1"/>
              <a:t>i,j</a:t>
            </a:r>
            <a:r>
              <a:rPr lang="en-US" dirty="0"/>
              <a:t>] in terms of the solutions to smaller sub-problems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F0116-0EB1-5D45-B8AE-C6B9EE6C1600}"/>
              </a:ext>
            </a:extLst>
          </p:cNvPr>
          <p:cNvSpPr/>
          <p:nvPr/>
        </p:nvSpPr>
        <p:spPr>
          <a:xfrm>
            <a:off x="2286000" y="57232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C[</a:t>
            </a:r>
            <a:r>
              <a:rPr lang="en-US" sz="2800" dirty="0" err="1">
                <a:solidFill>
                  <a:schemeClr val="accent4"/>
                </a:solidFill>
              </a:rPr>
              <a:t>i,j</a:t>
            </a:r>
            <a:r>
              <a:rPr lang="en-US" sz="2800" dirty="0">
                <a:solidFill>
                  <a:schemeClr val="accent4"/>
                </a:solidFill>
              </a:rPr>
              <a:t>] = </a:t>
            </a:r>
            <a:r>
              <a:rPr lang="en-US" sz="2800" dirty="0" err="1">
                <a:solidFill>
                  <a:schemeClr val="accent4"/>
                </a:solidFill>
              </a:rPr>
              <a:t>length_of_LCS</a:t>
            </a:r>
            <a:r>
              <a:rPr lang="en-US" sz="2800" dirty="0">
                <a:solidFill>
                  <a:schemeClr val="accent4"/>
                </a:solidFill>
              </a:rPr>
              <a:t>( X</a:t>
            </a:r>
            <a:r>
              <a:rPr lang="en-US" sz="2800" baseline="-25000" dirty="0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, </a:t>
            </a:r>
            <a:r>
              <a:rPr lang="en-US" sz="2800" dirty="0" err="1">
                <a:solidFill>
                  <a:schemeClr val="accent4"/>
                </a:solidFill>
              </a:rPr>
              <a:t>Y</a:t>
            </a:r>
            <a:r>
              <a:rPr lang="en-US" sz="2800" baseline="-25000" dirty="0" err="1">
                <a:solidFill>
                  <a:schemeClr val="accent4"/>
                </a:solidFill>
              </a:rPr>
              <a:t>j</a:t>
            </a:r>
            <a:r>
              <a:rPr lang="en-US" sz="2800" dirty="0">
                <a:solidFill>
                  <a:schemeClr val="accent4"/>
                </a:solidFill>
              </a:rPr>
              <a:t>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502C2-5390-5948-AC81-44A3BECDE597}"/>
              </a:ext>
            </a:extLst>
          </p:cNvPr>
          <p:cNvSpPr/>
          <p:nvPr/>
        </p:nvSpPr>
        <p:spPr>
          <a:xfrm>
            <a:off x="305272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3B003-3304-6441-A687-D7689E4E7749}"/>
              </a:ext>
            </a:extLst>
          </p:cNvPr>
          <p:cNvSpPr/>
          <p:nvPr/>
        </p:nvSpPr>
        <p:spPr>
          <a:xfrm>
            <a:off x="355682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01BB5-1377-374E-B3E4-1497DBA7FF41}"/>
              </a:ext>
            </a:extLst>
          </p:cNvPr>
          <p:cNvSpPr/>
          <p:nvPr/>
        </p:nvSpPr>
        <p:spPr>
          <a:xfrm>
            <a:off x="4037467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60C33-F9C1-CF4F-B4C2-D7DAF62D3B88}"/>
              </a:ext>
            </a:extLst>
          </p:cNvPr>
          <p:cNvSpPr/>
          <p:nvPr/>
        </p:nvSpPr>
        <p:spPr>
          <a:xfrm>
            <a:off x="454155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A2F36-6E52-7348-8EAC-D296E144C75C}"/>
              </a:ext>
            </a:extLst>
          </p:cNvPr>
          <p:cNvSpPr/>
          <p:nvPr/>
        </p:nvSpPr>
        <p:spPr>
          <a:xfrm>
            <a:off x="504565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270AC-174C-5449-B98B-946448BFC3F5}"/>
              </a:ext>
            </a:extLst>
          </p:cNvPr>
          <p:cNvSpPr/>
          <p:nvPr/>
        </p:nvSpPr>
        <p:spPr>
          <a:xfrm>
            <a:off x="304393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10B8D-7E89-E74D-A2DD-07D4FB824149}"/>
              </a:ext>
            </a:extLst>
          </p:cNvPr>
          <p:cNvSpPr/>
          <p:nvPr/>
        </p:nvSpPr>
        <p:spPr>
          <a:xfrm>
            <a:off x="354802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9D647-267B-FA42-8A80-2EAD6DC80505}"/>
              </a:ext>
            </a:extLst>
          </p:cNvPr>
          <p:cNvSpPr/>
          <p:nvPr/>
        </p:nvSpPr>
        <p:spPr>
          <a:xfrm>
            <a:off x="4028673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3FF52-03A7-234E-8C14-283EFD386233}"/>
              </a:ext>
            </a:extLst>
          </p:cNvPr>
          <p:cNvSpPr/>
          <p:nvPr/>
        </p:nvSpPr>
        <p:spPr>
          <a:xfrm>
            <a:off x="453276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733C1-3D92-A342-A0F8-31C73D4185C8}"/>
              </a:ext>
            </a:extLst>
          </p:cNvPr>
          <p:cNvSpPr/>
          <p:nvPr/>
        </p:nvSpPr>
        <p:spPr>
          <a:xfrm>
            <a:off x="503685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77C673-65D0-424D-8116-50F0E08C4CC0}"/>
              </a:ext>
            </a:extLst>
          </p:cNvPr>
          <p:cNvSpPr/>
          <p:nvPr/>
        </p:nvSpPr>
        <p:spPr>
          <a:xfrm>
            <a:off x="5540949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36FA3-5093-A544-933A-96CBE45A938B}"/>
              </a:ext>
            </a:extLst>
          </p:cNvPr>
          <p:cNvSpPr/>
          <p:nvPr/>
        </p:nvSpPr>
        <p:spPr>
          <a:xfrm>
            <a:off x="6045041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E760D-F973-DD4A-BE15-D086BAF80BD9}"/>
              </a:ext>
            </a:extLst>
          </p:cNvPr>
          <p:cNvSpPr txBox="1"/>
          <p:nvPr/>
        </p:nvSpPr>
        <p:spPr>
          <a:xfrm>
            <a:off x="2222587" y="457985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2748D-DB92-EC43-B246-B32F3B6B84F8}"/>
              </a:ext>
            </a:extLst>
          </p:cNvPr>
          <p:cNvSpPr txBox="1"/>
          <p:nvPr/>
        </p:nvSpPr>
        <p:spPr>
          <a:xfrm>
            <a:off x="2231381" y="323598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44EFED-39AD-E44E-B6FA-5F6ECAABD992}"/>
              </a:ext>
            </a:extLst>
          </p:cNvPr>
          <p:cNvSpPr/>
          <p:nvPr/>
        </p:nvSpPr>
        <p:spPr>
          <a:xfrm rot="5400000" flipH="1">
            <a:off x="4104526" y="163415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3E95E-86EC-AE47-9B2B-F0B9F19A8E4C}"/>
              </a:ext>
            </a:extLst>
          </p:cNvPr>
          <p:cNvSpPr txBox="1"/>
          <p:nvPr/>
        </p:nvSpPr>
        <p:spPr>
          <a:xfrm>
            <a:off x="4189867" y="231511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25E7541-07E0-FF4A-AC84-4DB2729905F3}"/>
              </a:ext>
            </a:extLst>
          </p:cNvPr>
          <p:cNvSpPr/>
          <p:nvPr/>
        </p:nvSpPr>
        <p:spPr>
          <a:xfrm rot="5400000" flipH="1">
            <a:off x="4630596" y="252150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4A4EF-7856-6E43-B97C-AAB33DCB999F}"/>
              </a:ext>
            </a:extLst>
          </p:cNvPr>
          <p:cNvSpPr txBox="1"/>
          <p:nvPr/>
        </p:nvSpPr>
        <p:spPr>
          <a:xfrm>
            <a:off x="5794458" y="368622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ED2AF34-5111-6144-A0F5-15F7F500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1: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178560"/>
            <a:ext cx="1027239" cy="177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855395"/>
            <a:ext cx="1405306" cy="69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5428119"/>
            <a:ext cx="79482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1 + C[i-1,j-1].</a:t>
            </a:r>
            <a:endParaRPr lang="en-US" sz="2800" dirty="0"/>
          </a:p>
          <a:p>
            <a:pPr marL="800100" lvl="1" indent="-342900">
              <a:buFont typeface="Arial" charset="0"/>
              <a:buChar char="•"/>
            </a:pPr>
            <a:endParaRPr lang="en-US" sz="6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because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followed by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49554" y="5977789"/>
            <a:ext cx="394192" cy="470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E98EEFC-AE87-3848-B5C9-9D1AB318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2: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!=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</a:t>
            </a:r>
            <a:r>
              <a:rPr lang="en-US" b="1" dirty="0">
                <a:solidFill>
                  <a:srgbClr val="8B1B17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455559"/>
            <a:ext cx="1027239" cy="14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993894"/>
            <a:ext cx="1405306" cy="55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4776931"/>
            <a:ext cx="8353096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00"/>
              </a:lnSpc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max{ C[i-1,j], C[i,j-1] }.</a:t>
            </a:r>
            <a:endParaRPr lang="en-US" sz="600" dirty="0"/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either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or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(maybe both are not involved, that’s covered by the “or”).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9626" y="5795404"/>
            <a:ext cx="252047" cy="329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03840" y="5322409"/>
            <a:ext cx="278425" cy="379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DCCB745-B5B0-474A-BBA5-0E69A0AB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 bldLvl="2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 </a:t>
            </a:r>
            <a:br>
              <a:rPr lang="en-US" dirty="0"/>
            </a:br>
            <a:r>
              <a:rPr lang="en-US" sz="3600" dirty="0"/>
              <a:t>of the optimal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          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  <a:blipFill>
                <a:blip r:embed="rId2"/>
                <a:stretch>
                  <a:fillRect l="-10398" t="-198165" b="-255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93076" y="5396022"/>
            <a:ext cx="3477012" cy="1210077"/>
            <a:chOff x="4376368" y="5038284"/>
            <a:chExt cx="4326546" cy="1563280"/>
          </a:xfrm>
        </p:grpSpPr>
        <p:sp>
          <p:nvSpPr>
            <p:cNvPr id="4" name="Rectangle 3"/>
            <p:cNvSpPr/>
            <p:nvPr/>
          </p:nvSpPr>
          <p:spPr>
            <a:xfrm>
              <a:off x="5206509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710602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91248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695340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9431" y="5038284"/>
              <a:ext cx="504093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771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0180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82454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8654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063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94730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98822" y="5968518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76368" y="6017163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85162" y="5148110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93475" y="5394946"/>
            <a:ext cx="3517066" cy="1211152"/>
            <a:chOff x="1562830" y="2723586"/>
            <a:chExt cx="4326546" cy="1545086"/>
          </a:xfrm>
        </p:grpSpPr>
        <p:sp>
          <p:nvSpPr>
            <p:cNvPr id="23" name="Rectangle 22"/>
            <p:cNvSpPr/>
            <p:nvPr/>
          </p:nvSpPr>
          <p:spPr>
            <a:xfrm>
              <a:off x="239297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97064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77710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8180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85894" y="2723586"/>
              <a:ext cx="504092" cy="6330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71623" y="2833411"/>
              <a:ext cx="576634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5082" y="479318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Case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90294" y="480691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Case 2</a:t>
            </a:r>
          </a:p>
        </p:txBody>
      </p:sp>
      <p:sp>
        <p:nvSpPr>
          <p:cNvPr id="46" name="Freeform 45"/>
          <p:cNvSpPr/>
          <p:nvPr/>
        </p:nvSpPr>
        <p:spPr>
          <a:xfrm>
            <a:off x="5625761" y="3634154"/>
            <a:ext cx="3184165" cy="1137138"/>
          </a:xfrm>
          <a:custGeom>
            <a:avLst/>
            <a:gdLst>
              <a:gd name="connsiteX0" fmla="*/ 2521777 w 3184165"/>
              <a:gd name="connsiteY0" fmla="*/ 0 h 1137138"/>
              <a:gd name="connsiteX1" fmla="*/ 2873470 w 3184165"/>
              <a:gd name="connsiteY1" fmla="*/ 93784 h 1137138"/>
              <a:gd name="connsiteX2" fmla="*/ 3072762 w 3184165"/>
              <a:gd name="connsiteY2" fmla="*/ 562708 h 1137138"/>
              <a:gd name="connsiteX3" fmla="*/ 1032947 w 3184165"/>
              <a:gd name="connsiteY3" fmla="*/ 715108 h 1137138"/>
              <a:gd name="connsiteX4" fmla="*/ 130270 w 3184165"/>
              <a:gd name="connsiteY4" fmla="*/ 773723 h 1137138"/>
              <a:gd name="connsiteX5" fmla="*/ 24762 w 3184165"/>
              <a:gd name="connsiteY5" fmla="*/ 1137138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4165" h="1137138">
                <a:moveTo>
                  <a:pt x="2521777" y="0"/>
                </a:moveTo>
                <a:cubicBezTo>
                  <a:pt x="2651708" y="-1"/>
                  <a:pt x="2781639" y="-1"/>
                  <a:pt x="2873470" y="93784"/>
                </a:cubicBezTo>
                <a:cubicBezTo>
                  <a:pt x="2965301" y="187569"/>
                  <a:pt x="3379516" y="459154"/>
                  <a:pt x="3072762" y="562708"/>
                </a:cubicBezTo>
                <a:cubicBezTo>
                  <a:pt x="2766008" y="666262"/>
                  <a:pt x="1032947" y="715108"/>
                  <a:pt x="1032947" y="715108"/>
                </a:cubicBezTo>
                <a:cubicBezTo>
                  <a:pt x="542532" y="750277"/>
                  <a:pt x="298301" y="703385"/>
                  <a:pt x="130270" y="773723"/>
                </a:cubicBezTo>
                <a:cubicBezTo>
                  <a:pt x="-37761" y="844061"/>
                  <a:pt x="-6500" y="990599"/>
                  <a:pt x="24762" y="1137138"/>
                </a:cubicBezTo>
              </a:path>
            </a:pathLst>
          </a:custGeom>
          <a:noFill/>
          <a:ln w="28575">
            <a:solidFill>
              <a:schemeClr val="accent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300012" y="3329354"/>
            <a:ext cx="8582264" cy="1465384"/>
          </a:xfrm>
          <a:custGeom>
            <a:avLst/>
            <a:gdLst>
              <a:gd name="connsiteX0" fmla="*/ 7800634 w 8582264"/>
              <a:gd name="connsiteY0" fmla="*/ 0 h 1465384"/>
              <a:gd name="connsiteX1" fmla="*/ 8222665 w 8582264"/>
              <a:gd name="connsiteY1" fmla="*/ 199292 h 1465384"/>
              <a:gd name="connsiteX2" fmla="*/ 7941311 w 8582264"/>
              <a:gd name="connsiteY2" fmla="*/ 679938 h 1465384"/>
              <a:gd name="connsiteX3" fmla="*/ 790234 w 8582264"/>
              <a:gd name="connsiteY3" fmla="*/ 926123 h 1465384"/>
              <a:gd name="connsiteX4" fmla="*/ 180634 w 8582264"/>
              <a:gd name="connsiteY4" fmla="*/ 1465384 h 146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264" h="1465384">
                <a:moveTo>
                  <a:pt x="7800634" y="0"/>
                </a:moveTo>
                <a:cubicBezTo>
                  <a:pt x="7999926" y="42984"/>
                  <a:pt x="8199219" y="85969"/>
                  <a:pt x="8222665" y="199292"/>
                </a:cubicBezTo>
                <a:cubicBezTo>
                  <a:pt x="8246111" y="312615"/>
                  <a:pt x="9180049" y="558800"/>
                  <a:pt x="7941311" y="679938"/>
                </a:cubicBezTo>
                <a:cubicBezTo>
                  <a:pt x="6702573" y="801076"/>
                  <a:pt x="2083680" y="795215"/>
                  <a:pt x="790234" y="926123"/>
                </a:cubicBezTo>
                <a:cubicBezTo>
                  <a:pt x="-503212" y="1057031"/>
                  <a:pt x="180634" y="1465384"/>
                  <a:pt x="180634" y="1465384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459310" y="1051502"/>
            <a:ext cx="3517066" cy="1125063"/>
            <a:chOff x="1562830" y="2833411"/>
            <a:chExt cx="4326546" cy="1435261"/>
          </a:xfrm>
        </p:grpSpPr>
        <p:sp>
          <p:nvSpPr>
            <p:cNvPr id="56" name="Rectangle 55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71622" y="2833411"/>
              <a:ext cx="672981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0</a:t>
              </a:r>
              <a:endParaRPr lang="en-US" sz="2800" dirty="0"/>
            </a:p>
          </p:txBody>
        </p:sp>
      </p:grpSp>
      <p:sp>
        <p:nvSpPr>
          <p:cNvPr id="65" name="Rectangle 64"/>
          <p:cNvSpPr/>
          <p:nvPr/>
        </p:nvSpPr>
        <p:spPr>
          <a:xfrm flipH="1">
            <a:off x="6138639" y="1055155"/>
            <a:ext cx="58686" cy="4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139354" y="2262554"/>
            <a:ext cx="527538" cy="742371"/>
          </a:xfrm>
          <a:custGeom>
            <a:avLst/>
            <a:gdLst>
              <a:gd name="connsiteX0" fmla="*/ 0 w 527538"/>
              <a:gd name="connsiteY0" fmla="*/ 715108 h 742371"/>
              <a:gd name="connsiteX1" fmla="*/ 375138 w 527538"/>
              <a:gd name="connsiteY1" fmla="*/ 656492 h 742371"/>
              <a:gd name="connsiteX2" fmla="*/ 527538 w 527538"/>
              <a:gd name="connsiteY2" fmla="*/ 0 h 7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538" h="742371">
                <a:moveTo>
                  <a:pt x="0" y="715108"/>
                </a:moveTo>
                <a:cubicBezTo>
                  <a:pt x="143607" y="745392"/>
                  <a:pt x="287215" y="775677"/>
                  <a:pt x="375138" y="656492"/>
                </a:cubicBezTo>
                <a:cubicBezTo>
                  <a:pt x="463061" y="537307"/>
                  <a:pt x="527538" y="0"/>
                  <a:pt x="527538" y="0"/>
                </a:cubicBezTo>
              </a:path>
            </a:pathLst>
          </a:custGeom>
          <a:noFill/>
          <a:ln w="25400">
            <a:solidFill>
              <a:srgbClr val="E95669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5669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47041" y="2321169"/>
            <a:ext cx="1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669"/>
                </a:solidFill>
              </a:rPr>
              <a:t>Case 0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617402-FF9F-D340-86F6-FBDB1298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 animBg="1"/>
      <p:bldP spid="49" grpId="0" animBg="1"/>
      <p:bldP spid="65" grpId="0" animBg="1"/>
      <p:bldP spid="66" grpId="0" animBg="1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F6A2-0A5A-174B-A16B-3B9D693F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4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1239"/>
          </a:xfrm>
        </p:spPr>
        <p:txBody>
          <a:bodyPr>
            <a:normAutofit/>
          </a:bodyPr>
          <a:lstStyle/>
          <a:p>
            <a:r>
              <a:rPr lang="en-US" dirty="0"/>
              <a:t>LCS DP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0537"/>
            <a:ext cx="7886700" cy="4776426"/>
          </a:xfrm>
        </p:spPr>
        <p:txBody>
          <a:bodyPr/>
          <a:lstStyle/>
          <a:p>
            <a:r>
              <a:rPr lang="en-US" b="1" dirty="0"/>
              <a:t>LCS</a:t>
            </a:r>
            <a:r>
              <a:rPr lang="en-US" dirty="0"/>
              <a:t>(X, Y):</a:t>
            </a:r>
          </a:p>
          <a:p>
            <a:pPr lvl="1"/>
            <a:r>
              <a:rPr lang="en-US" dirty="0">
                <a:solidFill>
                  <a:srgbClr val="E95669"/>
                </a:solidFill>
              </a:rPr>
              <a:t>C[i,0] = C[0,j] = 0 for all </a:t>
            </a:r>
            <a:r>
              <a:rPr lang="en-US" dirty="0" err="1">
                <a:solidFill>
                  <a:srgbClr val="E95669"/>
                </a:solidFill>
              </a:rPr>
              <a:t>i</a:t>
            </a:r>
            <a:r>
              <a:rPr lang="en-US" dirty="0">
                <a:solidFill>
                  <a:srgbClr val="E95669"/>
                </a:solidFill>
              </a:rPr>
              <a:t> = 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,m, j=0,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n.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1,</a:t>
            </a:r>
            <a:r>
              <a:rPr lang="mr-IN" dirty="0"/>
              <a:t>…</a:t>
            </a:r>
            <a:r>
              <a:rPr lang="en-US" dirty="0"/>
              <a:t>,m and j = 1,</a:t>
            </a:r>
            <a:r>
              <a:rPr lang="mr-IN" dirty="0"/>
              <a:t>…</a:t>
            </a:r>
            <a:r>
              <a:rPr lang="en-US" dirty="0"/>
              <a:t>,n:</a:t>
            </a:r>
          </a:p>
          <a:p>
            <a:pPr lvl="2"/>
            <a:r>
              <a:rPr lang="en-US" sz="2400" b="1" dirty="0">
                <a:solidFill>
                  <a:schemeClr val="accent1"/>
                </a:solidFill>
              </a:rPr>
              <a:t>If </a:t>
            </a:r>
            <a:r>
              <a:rPr lang="en-US" sz="2400" dirty="0">
                <a:solidFill>
                  <a:schemeClr val="accent1"/>
                </a:solidFill>
              </a:rPr>
              <a:t>X[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] = Y[j]:</a:t>
            </a:r>
          </a:p>
          <a:p>
            <a:pPr lvl="3"/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C[i-1,j-1]  + 1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Else:</a:t>
            </a:r>
          </a:p>
          <a:p>
            <a:pPr lvl="3"/>
            <a:r>
              <a:rPr lang="en-US" sz="2400" dirty="0">
                <a:solidFill>
                  <a:schemeClr val="accent4"/>
                </a:solidFill>
              </a:rPr>
              <a:t>C[</a:t>
            </a:r>
            <a:r>
              <a:rPr lang="en-US" sz="2400" dirty="0" err="1">
                <a:solidFill>
                  <a:schemeClr val="accent4"/>
                </a:solidFill>
              </a:rPr>
              <a:t>i,j</a:t>
            </a:r>
            <a:r>
              <a:rPr lang="en-US" sz="2400" dirty="0">
                <a:solidFill>
                  <a:schemeClr val="accent4"/>
                </a:solidFill>
              </a:rPr>
              <a:t>] = max{ C[i,j-1], C[i-1,j] }</a:t>
            </a:r>
          </a:p>
          <a:p>
            <a:pPr lvl="1"/>
            <a:r>
              <a:rPr lang="en-US" dirty="0"/>
              <a:t>Return C[</a:t>
            </a:r>
            <a:r>
              <a:rPr lang="en-US" dirty="0" err="1"/>
              <a:t>m,n</a:t>
            </a:r>
            <a:r>
              <a:rPr lang="en-US" dirty="0"/>
              <a:t>]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25694" y="5164138"/>
                <a:ext cx="8292612" cy="137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4" y="5164138"/>
                <a:ext cx="8292612" cy="1374775"/>
              </a:xfrm>
              <a:prstGeom prst="rect">
                <a:avLst/>
              </a:prstGeom>
              <a:blipFill>
                <a:blip r:embed="rId2"/>
                <a:stretch>
                  <a:fillRect l="-6728" t="-195455" b="-25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1198211">
            <a:off x="6273479" y="345794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F6E6C"/>
                </a:solidFill>
              </a:rPr>
              <a:t>Running time: O(nm)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0907-F6B2-9C4C-A83A-E70CDB46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DE9A9-9244-A048-8530-E17EF15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06262" y="2418463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3824838" y="5491284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48613" y="3914192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94898" y="3274247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4594898" y="4769976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69380-C792-D74D-941A-9EAB824E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465" y="6176963"/>
            <a:ext cx="2057400" cy="365125"/>
          </a:xfrm>
        </p:spPr>
        <p:txBody>
          <a:bodyPr/>
          <a:lstStyle/>
          <a:p>
            <a:fld id="{5675DBAB-1E62-3D42-B5CA-E2345D83FB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5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52003" y="3692184"/>
            <a:ext cx="2986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So the LCM of X and Y has </a:t>
            </a:r>
            <a:r>
              <a:rPr lang="en-US" sz="2800">
                <a:solidFill>
                  <a:srgbClr val="7030A0"/>
                </a:solidFill>
              </a:rPr>
              <a:t>length 3.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DB0A35-0B47-1D4D-AADA-C3686C92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36690" y="381471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F8636-E16B-9440-9228-421C2645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9A63D-6CF0-194B-9DBE-6E96D624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7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2E96-2DD9-8F4D-B1F0-687AF1F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6CD7B-78A1-6043-8806-3F50045B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3976" y="5291283"/>
            <a:ext cx="25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3 must have come from the 3 above it.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BE36E8-97E0-5249-899E-BDFC038E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9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344984" y="4837688"/>
            <a:ext cx="272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This 3 came from that 2 </a:t>
            </a:r>
            <a:r>
              <a:rPr lang="mr-IN" dirty="0">
                <a:solidFill>
                  <a:schemeClr val="accent5"/>
                </a:solidFill>
              </a:rPr>
              <a:t>–</a:t>
            </a:r>
            <a:r>
              <a:rPr lang="en-US" dirty="0">
                <a:solidFill>
                  <a:schemeClr val="accent5"/>
                </a:solidFill>
              </a:rPr>
              <a:t> we found a match!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C3253F-0949-6642-9EF2-F4952AC8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46</a:t>
            </a:fld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4ABA853-7E25-F641-B5D4-B9D295F773AC}"/>
              </a:ext>
            </a:extLst>
          </p:cNvPr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5783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356214" y="4321456"/>
            <a:ext cx="202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2 may as well have come from this other 2.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7D238B-8CC5-CD45-A333-4C6DCE44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AFFAD0-17E8-3F47-9337-92709D97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86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359417-CEE1-8544-B075-727F4D5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Programming: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435241" y="3879789"/>
            <a:ext cx="2630237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61178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6239519" y="5613982"/>
            <a:ext cx="254473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4062994" y="5647773"/>
            <a:ext cx="2679974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139295" y="5645697"/>
            <a:ext cx="232147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149" y="5645697"/>
            <a:ext cx="2068557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cxnSpLocks/>
            <a:stCxn id="4" idx="4"/>
            <a:endCxn id="5" idx="0"/>
          </p:cNvCxnSpPr>
          <p:nvPr/>
        </p:nvCxnSpPr>
        <p:spPr>
          <a:xfrm>
            <a:off x="4572000" y="3294184"/>
            <a:ext cx="2178360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endCxn id="6" idx="0"/>
          </p:cNvCxnSpPr>
          <p:nvPr/>
        </p:nvCxnSpPr>
        <p:spPr>
          <a:xfrm flipH="1">
            <a:off x="2514099" y="3307769"/>
            <a:ext cx="2057902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5" idx="4"/>
            <a:endCxn id="8" idx="0"/>
          </p:cNvCxnSpPr>
          <p:nvPr/>
        </p:nvCxnSpPr>
        <p:spPr>
          <a:xfrm flipH="1">
            <a:off x="5402981" y="4735573"/>
            <a:ext cx="1347379" cy="912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endCxn id="7" idx="0"/>
          </p:cNvCxnSpPr>
          <p:nvPr/>
        </p:nvCxnSpPr>
        <p:spPr>
          <a:xfrm>
            <a:off x="7019193" y="4735573"/>
            <a:ext cx="492691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6" idx="4"/>
            <a:endCxn id="8" idx="0"/>
          </p:cNvCxnSpPr>
          <p:nvPr/>
        </p:nvCxnSpPr>
        <p:spPr>
          <a:xfrm>
            <a:off x="2514099" y="4762743"/>
            <a:ext cx="2888882" cy="88503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6" idx="4"/>
            <a:endCxn id="10" idx="0"/>
          </p:cNvCxnSpPr>
          <p:nvPr/>
        </p:nvCxnSpPr>
        <p:spPr>
          <a:xfrm>
            <a:off x="2514099" y="4762743"/>
            <a:ext cx="785934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6" idx="4"/>
            <a:endCxn id="11" idx="0"/>
          </p:cNvCxnSpPr>
          <p:nvPr/>
        </p:nvCxnSpPr>
        <p:spPr>
          <a:xfrm flipH="1">
            <a:off x="1472428" y="4762743"/>
            <a:ext cx="1041671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284159" y="3934129"/>
            <a:ext cx="2798142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24" name="Straight Connector 23"/>
          <p:cNvCxnSpPr>
            <a:cxnSpLocks/>
            <a:stCxn id="21" idx="4"/>
            <a:endCxn id="7" idx="0"/>
          </p:cNvCxnSpPr>
          <p:nvPr/>
        </p:nvCxnSpPr>
        <p:spPr>
          <a:xfrm>
            <a:off x="4683230" y="4789913"/>
            <a:ext cx="2828654" cy="8240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4" idx="4"/>
            <a:endCxn id="21" idx="0"/>
          </p:cNvCxnSpPr>
          <p:nvPr/>
        </p:nvCxnSpPr>
        <p:spPr>
          <a:xfrm>
            <a:off x="4572000" y="3294184"/>
            <a:ext cx="111230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  <a:stCxn id="21" idx="4"/>
            <a:endCxn id="11" idx="0"/>
          </p:cNvCxnSpPr>
          <p:nvPr/>
        </p:nvCxnSpPr>
        <p:spPr>
          <a:xfrm flipH="1">
            <a:off x="1472428" y="4789913"/>
            <a:ext cx="3210802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21" idx="4"/>
            <a:endCxn id="10" idx="0"/>
          </p:cNvCxnSpPr>
          <p:nvPr/>
        </p:nvCxnSpPr>
        <p:spPr>
          <a:xfrm flipH="1">
            <a:off x="3300033" y="4789913"/>
            <a:ext cx="1383197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  <a:stCxn id="21" idx="4"/>
            <a:endCxn id="8" idx="0"/>
          </p:cNvCxnSpPr>
          <p:nvPr/>
        </p:nvCxnSpPr>
        <p:spPr>
          <a:xfrm>
            <a:off x="4683230" y="4789913"/>
            <a:ext cx="719751" cy="85786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1F9E-7F6C-474E-9A63-4F07B656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906859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4537" y="5439541"/>
            <a:ext cx="249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is the LCS!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BAD453D-7B14-5549-A46D-C287DFE2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an LCS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r>
              <a:rPr lang="en-US" dirty="0"/>
              <a:t>Good exercise to write out pseudocode for what we just saw!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Or you can find it in lecture notes.</a:t>
            </a:r>
          </a:p>
          <a:p>
            <a:r>
              <a:rPr lang="en-US" dirty="0"/>
              <a:t>Takes time O(</a:t>
            </a:r>
            <a:r>
              <a:rPr lang="en-US" dirty="0" err="1"/>
              <a:t>mn</a:t>
            </a:r>
            <a:r>
              <a:rPr lang="en-US" dirty="0"/>
              <a:t>) to fill the table</a:t>
            </a:r>
          </a:p>
          <a:p>
            <a:r>
              <a:rPr lang="en-US" dirty="0"/>
              <a:t>Takes time O(n + m) on top of that to recover the LCS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walk up and left in an n-by-m array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only do that for n + m steps.</a:t>
            </a:r>
          </a:p>
          <a:p>
            <a:r>
              <a:rPr lang="en-US" dirty="0"/>
              <a:t>Altogether, we can find LCS(X,Y) in time O(</a:t>
            </a:r>
            <a:r>
              <a:rPr lang="en-US" dirty="0" err="1"/>
              <a:t>mn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E356-5231-574E-80B3-B850145F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67242" y="4949038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7F34C-5EB8-524D-8C1D-412328C9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3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Our approach actually isn’t so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18580" cy="4714071"/>
          </a:xfrm>
        </p:spPr>
        <p:txBody>
          <a:bodyPr>
            <a:normAutofit/>
          </a:bodyPr>
          <a:lstStyle/>
          <a:p>
            <a:r>
              <a:rPr lang="en-US" dirty="0"/>
              <a:t>If we are only interested in the length of the LCS we can do a bit better on space: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Since we go across the table one-row-at-a-time, we can only keep two rows if we want.</a:t>
            </a:r>
          </a:p>
          <a:p>
            <a:r>
              <a:rPr lang="en-US" dirty="0"/>
              <a:t>If we want to recover the LCS, we need to keep the whole table.</a:t>
            </a:r>
          </a:p>
          <a:p>
            <a:pPr lvl="1"/>
            <a:endParaRPr lang="en-US" dirty="0">
              <a:solidFill>
                <a:srgbClr val="FF86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8916B-BA15-004E-9412-4772651E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LCS(X,Y) in time O(nm)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|Y|=n, |X|=m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We went through the steps of coming up with a dynamic programming algorithm.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2-dimensional table, breaking down the problem by decrementing the length of X and 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387D2-23FC-7945-882C-5404AB9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6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474013-480E-2C43-A3FE-C772132FA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Chain Matrix Multiplication</a:t>
            </a:r>
            <a:endParaRPr 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3697A02D-247D-CD47-902C-B9F61EA3D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1996E-6465-3A4E-8BA7-03754EC0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94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EE491-0E4A-244B-8756-72E67421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 Matrix Multiplication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ECB31-5EA9-C346-A715-25CA95D0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AAE75-8524-3A43-ADA6-F3BCA811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4" y="1648862"/>
            <a:ext cx="3883139" cy="789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46A4C2-6F34-9248-9A30-1DA4607F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01" y="2627573"/>
            <a:ext cx="4435408" cy="1094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5C59D2-1311-514D-A9A8-5F176017A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04" y="3664696"/>
            <a:ext cx="7993639" cy="27450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ABF35E-2571-2043-8B98-82E905FF88D3}"/>
              </a:ext>
            </a:extLst>
          </p:cNvPr>
          <p:cNvSpPr txBox="1"/>
          <p:nvPr/>
        </p:nvSpPr>
        <p:spPr>
          <a:xfrm>
            <a:off x="5948622" y="3008638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考虑进行的乘法的次数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14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8DE14-0C3D-2145-8972-A9B8370D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Chain Matrix Multiplication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D339B-5610-BA4D-8687-2D538A0D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Consider the case of 3 matrices: A</a:t>
            </a:r>
            <a:r>
              <a:rPr lang="en-US" altLang="zh-CN" baseline="-25000" dirty="0"/>
              <a:t>1</a:t>
            </a:r>
            <a:r>
              <a:rPr lang="en-US" altLang="zh-CN" dirty="0"/>
              <a:t> be 5 × 4, A</a:t>
            </a:r>
            <a:r>
              <a:rPr lang="en-US" altLang="zh-CN" baseline="-25000" dirty="0"/>
              <a:t>2</a:t>
            </a:r>
            <a:r>
              <a:rPr lang="en-US" altLang="zh-CN" dirty="0"/>
              <a:t> be 4 × 6 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 be 6 × 2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39295-88C0-254B-B89F-53CD8474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E4094-01E2-1F4A-9CD6-3319FA6B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39" y="2765325"/>
            <a:ext cx="6667813" cy="1102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5421D-8479-754F-A61A-67DD274D1DF7}"/>
              </a:ext>
            </a:extLst>
          </p:cNvPr>
          <p:cNvSpPr txBox="1"/>
          <p:nvPr/>
        </p:nvSpPr>
        <p:spPr>
          <a:xfrm>
            <a:off x="628650" y="4237971"/>
            <a:ext cx="80635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ffectLst/>
                <a:latin typeface="Helvetica" pitchFamily="2" charset="0"/>
              </a:rPr>
              <a:t>Chain Matrix Multiplication Problem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: Given a sequence of matrices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, . . . , A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n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and dimensions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p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0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, . . . , </a:t>
            </a:r>
            <a:r>
              <a:rPr lang="en-US" altLang="zh-CN" sz="2400" dirty="0" err="1">
                <a:solidFill>
                  <a:srgbClr val="00B050"/>
                </a:solidFill>
                <a:effectLst/>
                <a:latin typeface="Helvetica" pitchFamily="2" charset="0"/>
              </a:rPr>
              <a:t>p</a:t>
            </a:r>
            <a:r>
              <a:rPr lang="en-US" altLang="zh-CN" sz="2400" baseline="-25000" dirty="0" err="1">
                <a:solidFill>
                  <a:srgbClr val="00B050"/>
                </a:solidFill>
                <a:effectLst/>
                <a:latin typeface="Helvetica" pitchFamily="2" charset="0"/>
              </a:rPr>
              <a:t>n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where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is of dimension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p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i−1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× p</a:t>
            </a:r>
            <a:r>
              <a:rPr lang="en-US" altLang="zh-CN" sz="2400" baseline="-25000" dirty="0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, determine the order of multiplication (represented, say, as a binary tree) that </a:t>
            </a:r>
            <a:r>
              <a:rPr lang="en-US" altLang="zh-CN" sz="2400" dirty="0">
                <a:solidFill>
                  <a:srgbClr val="00B050"/>
                </a:solidFill>
                <a:effectLst/>
                <a:latin typeface="Helvetica" pitchFamily="2" charset="0"/>
              </a:rPr>
              <a:t>minimizes the number of operations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743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3D95E-B0A4-7042-A534-413AB7EA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programming approach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D94B7-2AB4-414D-A03C-E35251396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362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Let 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i..j</a:t>
            </a:r>
            <a:r>
              <a:rPr lang="en-US" altLang="zh-CN" dirty="0"/>
              <a:t> denote the result of </a:t>
            </a:r>
            <a:r>
              <a:rPr lang="en-US" altLang="zh-CN" dirty="0">
                <a:solidFill>
                  <a:srgbClr val="00B050"/>
                </a:solidFill>
              </a:rPr>
              <a:t>multiplying matrices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through j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i..j</a:t>
            </a:r>
            <a:r>
              <a:rPr lang="en-US" altLang="zh-CN" dirty="0"/>
              <a:t> is a </a:t>
            </a:r>
            <a:r>
              <a:rPr lang="en-US" altLang="zh-CN" dirty="0">
                <a:solidFill>
                  <a:srgbClr val="00B050"/>
                </a:solidFill>
              </a:rPr>
              <a:t>p</a:t>
            </a:r>
            <a:r>
              <a:rPr lang="en-US" altLang="zh-CN" baseline="-25000" dirty="0">
                <a:solidFill>
                  <a:srgbClr val="00B050"/>
                </a:solidFill>
              </a:rPr>
              <a:t>i−1</a:t>
            </a:r>
            <a:r>
              <a:rPr lang="en-US" altLang="zh-CN" dirty="0">
                <a:solidFill>
                  <a:srgbClr val="00B050"/>
                </a:solidFill>
              </a:rPr>
              <a:t> × </a:t>
            </a:r>
            <a:r>
              <a:rPr lang="en-US" altLang="zh-CN" dirty="0" err="1">
                <a:solidFill>
                  <a:srgbClr val="00B050"/>
                </a:solidFill>
              </a:rPr>
              <a:t>p</a:t>
            </a:r>
            <a:r>
              <a:rPr lang="en-US" altLang="zh-CN" baseline="-25000" dirty="0" err="1">
                <a:solidFill>
                  <a:srgbClr val="00B050"/>
                </a:solidFill>
              </a:rPr>
              <a:t>j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matrix.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level,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select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point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decompose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multiplication.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problems: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What is the best place to split </a:t>
            </a:r>
            <a:r>
              <a:rPr lang="en-US" altLang="zh-CN" dirty="0"/>
              <a:t>the chain? (what is k?)</a:t>
            </a:r>
          </a:p>
          <a:p>
            <a:pPr lvl="1"/>
            <a:r>
              <a:rPr lang="en-US" altLang="zh-CN" dirty="0"/>
              <a:t>How do we </a:t>
            </a:r>
            <a:r>
              <a:rPr lang="en-US" altLang="zh-CN" dirty="0">
                <a:solidFill>
                  <a:srgbClr val="00B050"/>
                </a:solidFill>
              </a:rPr>
              <a:t>further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split</a:t>
            </a:r>
            <a:r>
              <a:rPr lang="zh-CN" altLang="en-US" dirty="0"/>
              <a:t> </a:t>
            </a:r>
            <a:r>
              <a:rPr lang="en-US" altLang="zh-CN" dirty="0"/>
              <a:t>each of the subsequences A</a:t>
            </a:r>
            <a:r>
              <a:rPr lang="en-US" altLang="zh-CN" baseline="-25000" dirty="0"/>
              <a:t>1..k</a:t>
            </a:r>
            <a:r>
              <a:rPr lang="en-US" altLang="zh-CN" dirty="0"/>
              <a:t> and A</a:t>
            </a:r>
            <a:r>
              <a:rPr lang="en-US" altLang="zh-CN" baseline="-25000" dirty="0"/>
              <a:t>k+1..n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EA83CB-4047-6C4C-BAE4-5C39DBF8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59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D8FD6B-D71A-0B48-A63C-F501D91D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10666"/>
            <a:ext cx="6965834" cy="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DBDF2-54F3-364E-916A-30EF9626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5754" cy="1325563"/>
          </a:xfrm>
        </p:spPr>
        <p:txBody>
          <a:bodyPr/>
          <a:lstStyle/>
          <a:p>
            <a:r>
              <a:rPr lang="en-US" dirty="0" err="1"/>
              <a:t>几类问题的最优子问题结构对比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15D9FB-EF3B-6146-9375-E1893065E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charset="0"/>
                  </a:rPr>
                  <a:t>1.</a:t>
                </a:r>
                <a:r>
                  <a:rPr lang="zh-CN" altLang="en-US" dirty="0">
                    <a:latin typeface="Cambria Math" charset="0"/>
                  </a:rPr>
                  <a:t> 分治递归</a:t>
                </a:r>
                <a:endParaRPr lang="en-US" altLang="zh-CN" b="0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𝑎</m:t>
                    </m:r>
                    <m:r>
                      <a:rPr lang="en-US" altLang="zh-CN" b="0" i="1" smtClean="0">
                        <a:latin typeface="Cambria Math" charset="0"/>
                      </a:rPr>
                      <m:t>⋅</m:t>
                    </m:r>
                    <m:r>
                      <a:rPr lang="en-US" altLang="zh-CN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</a:t>
                </a:r>
                <a:r>
                  <a:rPr lang="zh-CN" altLang="en-US" dirty="0"/>
                  <a:t> 贪心算法</a:t>
                </a:r>
                <a:endParaRPr lang="en-US" altLang="zh-CN" dirty="0"/>
              </a:p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Greedy(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/[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+collide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)])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15D9FB-EF3B-6146-9375-E1893065E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629C3-EECD-B043-B246-45C1AE0C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</a:t>
            </a:fld>
            <a:endParaRPr lang="en-US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557A2D0D-F422-2D45-8B92-5F668E732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2176" y="1533320"/>
            <a:ext cx="3673044" cy="1660133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A1D70E40-FB77-AA47-8AA5-7506ABF2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1380" y="3794039"/>
            <a:ext cx="1793840" cy="2517860"/>
          </a:xfrm>
          <a:prstGeom prst="rect">
            <a:avLst/>
          </a:prstGeom>
        </p:spPr>
      </p:pic>
      <p:sp>
        <p:nvSpPr>
          <p:cNvPr id="27" name="上箭头标注 26">
            <a:extLst>
              <a:ext uri="{FF2B5EF4-FFF2-40B4-BE49-F238E27FC236}">
                <a16:creationId xmlns:a16="http://schemas.microsoft.com/office/drawing/2014/main" id="{E7655C6D-3EAD-BE43-B845-9B530597C7A6}"/>
              </a:ext>
            </a:extLst>
          </p:cNvPr>
          <p:cNvSpPr/>
          <p:nvPr/>
        </p:nvSpPr>
        <p:spPr>
          <a:xfrm>
            <a:off x="4448710" y="5152903"/>
            <a:ext cx="1875675" cy="878028"/>
          </a:xfrm>
          <a:prstGeom prst="upArrowCallout">
            <a:avLst>
              <a:gd name="adj1" fmla="val 14347"/>
              <a:gd name="adj2" fmla="val 1891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子问题不重叠</a:t>
            </a:r>
            <a:endParaRPr lang="en-US" dirty="0"/>
          </a:p>
        </p:txBody>
      </p:sp>
      <p:sp>
        <p:nvSpPr>
          <p:cNvPr id="28" name="上箭头标注 27">
            <a:extLst>
              <a:ext uri="{FF2B5EF4-FFF2-40B4-BE49-F238E27FC236}">
                <a16:creationId xmlns:a16="http://schemas.microsoft.com/office/drawing/2014/main" id="{074301C1-1668-2444-B9E8-E46C3E1128FC}"/>
              </a:ext>
            </a:extLst>
          </p:cNvPr>
          <p:cNvSpPr/>
          <p:nvPr/>
        </p:nvSpPr>
        <p:spPr>
          <a:xfrm>
            <a:off x="2034283" y="3021205"/>
            <a:ext cx="2095928" cy="827080"/>
          </a:xfrm>
          <a:prstGeom prst="upArrowCallout">
            <a:avLst>
              <a:gd name="adj1" fmla="val 14347"/>
              <a:gd name="adj2" fmla="val 1891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子问题不重叠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92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2FEFB-1158-C441-8124-1B374AEA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5263"/>
          </a:xfrm>
        </p:spPr>
        <p:txBody>
          <a:bodyPr/>
          <a:lstStyle/>
          <a:p>
            <a:r>
              <a:rPr lang="en-US" altLang="zh-CN" dirty="0"/>
              <a:t>Recursive formulation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F6550-AD2E-3549-B433-6AD94FDF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389"/>
            <a:ext cx="7886700" cy="4351338"/>
          </a:xfrm>
        </p:spPr>
        <p:txBody>
          <a:bodyPr/>
          <a:lstStyle/>
          <a:p>
            <a:r>
              <a:rPr lang="en-US" altLang="zh-CN" dirty="0"/>
              <a:t>For 1 ≤ </a:t>
            </a:r>
            <a:r>
              <a:rPr lang="en-US" altLang="zh-CN" dirty="0" err="1"/>
              <a:t>i</a:t>
            </a:r>
            <a:r>
              <a:rPr lang="en-US" altLang="zh-CN" dirty="0"/>
              <a:t> ≤ j ≤ n, let </a:t>
            </a:r>
            <a:r>
              <a:rPr lang="en-US" altLang="zh-CN" dirty="0">
                <a:solidFill>
                  <a:srgbClr val="00B050"/>
                </a:solidFill>
              </a:rPr>
              <a:t>m(</a:t>
            </a:r>
            <a:r>
              <a:rPr lang="en-US" altLang="zh-CN" dirty="0" err="1">
                <a:solidFill>
                  <a:srgbClr val="00B050"/>
                </a:solidFill>
              </a:rPr>
              <a:t>i,j</a:t>
            </a:r>
            <a:r>
              <a:rPr lang="en-US" altLang="zh-CN" dirty="0">
                <a:solidFill>
                  <a:srgbClr val="00B050"/>
                </a:solidFill>
              </a:rPr>
              <a:t>) </a:t>
            </a:r>
            <a:r>
              <a:rPr lang="en-US" altLang="zh-CN" dirty="0"/>
              <a:t>denote the minimum number of multiplications needed to compute </a:t>
            </a:r>
            <a:r>
              <a:rPr lang="en-US" altLang="zh-CN" dirty="0" err="1">
                <a:solidFill>
                  <a:srgbClr val="00B050"/>
                </a:solidFill>
              </a:rPr>
              <a:t>A</a:t>
            </a:r>
            <a:r>
              <a:rPr lang="en-US" altLang="zh-CN" baseline="-25000" dirty="0" err="1">
                <a:solidFill>
                  <a:srgbClr val="00B050"/>
                </a:solidFill>
              </a:rPr>
              <a:t>i..j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7713E3-24C6-6B4B-8E20-FE5B577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534471-DF07-5E4A-939E-2845757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54" y="2348496"/>
            <a:ext cx="6965092" cy="3130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3D7E8B-B1CB-784D-A470-089BC794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4" y="5611727"/>
            <a:ext cx="8508076" cy="11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93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D9CF8-D62D-9646-B7DB-5E84919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044126"/>
          </a:xfrm>
        </p:spPr>
        <p:txBody>
          <a:bodyPr/>
          <a:lstStyle/>
          <a:p>
            <a:r>
              <a:rPr lang="en-US" altLang="zh-CN" dirty="0"/>
              <a:t>Recursive formulation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FED5D-F888-1444-A1F0-701A1DC8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91379"/>
            <a:ext cx="7886700" cy="424927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we store the values of m(</a:t>
            </a:r>
            <a:r>
              <a:rPr lang="en-US" altLang="zh-CN" dirty="0" err="1"/>
              <a:t>i</a:t>
            </a:r>
            <a:r>
              <a:rPr lang="en-US" altLang="zh-CN" dirty="0"/>
              <a:t>, j ) in a 2-dimensional array m[1..n, 1..n].</a:t>
            </a:r>
          </a:p>
          <a:p>
            <a:r>
              <a:rPr lang="en-US" altLang="zh-CN" dirty="0"/>
              <a:t>In the process of computing m(</a:t>
            </a:r>
            <a:r>
              <a:rPr lang="en-US" altLang="zh-CN" dirty="0" err="1"/>
              <a:t>i</a:t>
            </a:r>
            <a:r>
              <a:rPr lang="en-US" altLang="zh-CN" dirty="0"/>
              <a:t>, j) we </a:t>
            </a:r>
            <a:r>
              <a:rPr lang="en-US" altLang="zh-CN" dirty="0">
                <a:solidFill>
                  <a:srgbClr val="00B050"/>
                </a:solidFill>
              </a:rPr>
              <a:t>need to access values m(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, k) and m(k + 1, j) for k lying between 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 and j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m[][]</a:t>
            </a:r>
            <a:r>
              <a:rPr lang="zh-CN" altLang="en-US" dirty="0"/>
              <a:t> </a:t>
            </a:r>
            <a:r>
              <a:rPr lang="en-US" altLang="zh-CN" dirty="0"/>
              <a:t>row-by-row,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m[3][5]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m[4][5]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calculated</a:t>
            </a:r>
            <a:r>
              <a:rPr lang="zh-CN" altLang="en-US" dirty="0"/>
              <a:t> </a:t>
            </a:r>
            <a:r>
              <a:rPr lang="en-US" altLang="zh-CN" dirty="0"/>
              <a:t>yet.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 first solve the problem for </a:t>
            </a:r>
            <a:r>
              <a:rPr lang="en-US" altLang="zh-CN" dirty="0">
                <a:solidFill>
                  <a:srgbClr val="00B050"/>
                </a:solidFill>
              </a:rPr>
              <a:t>chains of length 1 </a:t>
            </a:r>
            <a:r>
              <a:rPr lang="en-US" altLang="zh-CN" dirty="0"/>
              <a:t>(which is trivial), </a:t>
            </a:r>
            <a:r>
              <a:rPr lang="en-US" altLang="zh-CN" dirty="0">
                <a:solidFill>
                  <a:srgbClr val="00B050"/>
                </a:solidFill>
              </a:rPr>
              <a:t>then chains of length 2</a:t>
            </a:r>
            <a:r>
              <a:rPr lang="en-US" altLang="zh-CN" dirty="0"/>
              <a:t>, and so on, </a:t>
            </a:r>
            <a:r>
              <a:rPr lang="en-US" altLang="zh-CN" dirty="0">
                <a:solidFill>
                  <a:srgbClr val="00B050"/>
                </a:solidFill>
              </a:rPr>
              <a:t>until we come to m[1, n]</a:t>
            </a:r>
            <a:r>
              <a:rPr lang="en-US" altLang="zh-CN" dirty="0"/>
              <a:t>, which is the total chain of length 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02B53E-B22C-1D4D-ACD1-5FE8112A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61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5981B-119C-3740-9ACD-AE8A0FE4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1" y="1091936"/>
            <a:ext cx="8508076" cy="11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9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13A35-EE38-414A-9CAD-8BC0DA0F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8973"/>
          </a:xfrm>
        </p:spPr>
        <p:txBody>
          <a:bodyPr/>
          <a:lstStyle/>
          <a:p>
            <a:r>
              <a:rPr lang="en-US" altLang="zh-CN" dirty="0"/>
              <a:t>Recursive formulation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B95C6-E62B-1E48-A3E5-551A5101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464"/>
            <a:ext cx="7886700" cy="4821499"/>
          </a:xfrm>
        </p:spPr>
        <p:txBody>
          <a:bodyPr/>
          <a:lstStyle/>
          <a:p>
            <a:r>
              <a:rPr lang="en-US" altLang="zh-CN" dirty="0"/>
              <a:t>Let </a:t>
            </a:r>
            <a:r>
              <a:rPr lang="en-US" altLang="zh-CN" dirty="0">
                <a:solidFill>
                  <a:srgbClr val="C00000"/>
                </a:solidFill>
              </a:rPr>
              <a:t>L = j − 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 + 1 </a:t>
            </a:r>
            <a:r>
              <a:rPr lang="en-US" altLang="zh-CN" dirty="0"/>
              <a:t>denote the length of the </a:t>
            </a:r>
            <a:r>
              <a:rPr lang="en-US" altLang="zh-CN" dirty="0" err="1"/>
              <a:t>subchain</a:t>
            </a:r>
            <a:r>
              <a:rPr lang="en-US" altLang="zh-CN" dirty="0"/>
              <a:t> being multiplied.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L=1,</a:t>
            </a:r>
            <a:r>
              <a:rPr lang="zh-CN" altLang="en-US" dirty="0"/>
              <a:t> 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][</a:t>
            </a:r>
            <a:r>
              <a:rPr lang="en-US" altLang="zh-CN" dirty="0" err="1"/>
              <a:t>i</a:t>
            </a:r>
            <a:r>
              <a:rPr lang="en-US" altLang="zh-CN" dirty="0"/>
              <a:t>]=0;</a:t>
            </a:r>
          </a:p>
          <a:p>
            <a:r>
              <a:rPr lang="en-US" altLang="zh-CN" dirty="0"/>
              <a:t>If a </a:t>
            </a:r>
            <a:r>
              <a:rPr lang="en-US" altLang="zh-CN" dirty="0" err="1"/>
              <a:t>subchain</a:t>
            </a:r>
            <a:r>
              <a:rPr lang="en-US" altLang="zh-CN" dirty="0"/>
              <a:t> of length L starts at position </a:t>
            </a:r>
            <a:r>
              <a:rPr lang="en-US" altLang="zh-CN" dirty="0" err="1"/>
              <a:t>i</a:t>
            </a:r>
            <a:r>
              <a:rPr lang="en-US" altLang="zh-CN" dirty="0"/>
              <a:t>, then j=i+L−1.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48A143-7F35-A442-816F-A4550666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5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F7546-99B1-B742-8F6D-AF520588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745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B53D6-ECB4-274B-BB3C-6AB523EE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63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2F7CC2-EC8E-2841-B697-4D77A91E189B}"/>
              </a:ext>
            </a:extLst>
          </p:cNvPr>
          <p:cNvSpPr txBox="1"/>
          <p:nvPr/>
        </p:nvSpPr>
        <p:spPr>
          <a:xfrm>
            <a:off x="763792" y="1172585"/>
            <a:ext cx="799293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Matrix-Chain(p[0..n]) {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  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m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array[1..n,</a:t>
            </a:r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1..n]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s = array[1..n-1, 2..n]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for 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1 to n) m[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] = 0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for (L = 2 to n)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for (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= 1 to n - L + 1) { 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              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j=i+L-1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i,j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] = INFINITY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for (k = 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 to j - 1) {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	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cost = m[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, k] + m[k+1, j] + p[i-1]*p[k]*p[j]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    	if (cost &lt; m[</a:t>
            </a:r>
            <a:r>
              <a:rPr lang="en-US" altLang="zh-CN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, j]) {</a:t>
            </a:r>
          </a:p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                    	</a:t>
            </a:r>
            <a:r>
              <a:rPr lang="zh-CN" altLang="en-US" sz="2000" dirty="0">
                <a:solidFill>
                  <a:srgbClr val="00B050"/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, j] = cost</a:t>
            </a:r>
          </a:p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		</a:t>
            </a:r>
            <a:r>
              <a:rPr lang="zh-CN" altLang="en-US" sz="2000" dirty="0">
                <a:solidFill>
                  <a:srgbClr val="00B050"/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s[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, j] = k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	} 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          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}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Helvetica" pitchFamily="2" charset="0"/>
              </a:rPr>
              <a:t>     </a:t>
            </a:r>
            <a:r>
              <a:rPr lang="en-US" altLang="zh-CN" sz="2000" dirty="0">
                <a:solidFill>
                  <a:srgbClr val="000000"/>
                </a:solidFill>
                <a:latin typeface="Helvetica" pitchFamily="2" charset="0"/>
              </a:rPr>
              <a:t>}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    </a:t>
            </a:r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return m[1, n] (final cost) and s (splitting markers)</a:t>
            </a: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499D17-1DFA-B54A-9468-961B02126D50}"/>
              </a:ext>
            </a:extLst>
          </p:cNvPr>
          <p:cNvSpPr txBox="1"/>
          <p:nvPr/>
        </p:nvSpPr>
        <p:spPr>
          <a:xfrm>
            <a:off x="4953897" y="1723487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// initialize</a:t>
            </a:r>
          </a:p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// L = length of </a:t>
            </a:r>
            <a:r>
              <a:rPr lang="en-US" altLang="zh-CN" sz="2000" dirty="0" err="1">
                <a:solidFill>
                  <a:srgbClr val="00B050"/>
                </a:solidFill>
                <a:effectLst/>
                <a:latin typeface="Helvetica" pitchFamily="2" charset="0"/>
              </a:rPr>
              <a:t>subchain</a:t>
            </a:r>
            <a:endParaRPr lang="en-US" altLang="zh-CN" sz="2000" dirty="0">
              <a:solidFill>
                <a:srgbClr val="00B05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00B050"/>
                </a:solidFill>
                <a:effectLst/>
                <a:latin typeface="Helvetica" pitchFamily="2" charset="0"/>
              </a:rPr>
              <a:t>// check all splits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CAFA59-3206-E040-9EC4-3B10B8B4BAC6}"/>
              </a:ext>
            </a:extLst>
          </p:cNvPr>
          <p:cNvSpPr txBox="1"/>
          <p:nvPr/>
        </p:nvSpPr>
        <p:spPr>
          <a:xfrm>
            <a:off x="5616010" y="4873676"/>
            <a:ext cx="266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Complexity</a:t>
            </a:r>
            <a:r>
              <a:rPr lang="zh-CN" altLang="en-US" sz="2800" dirty="0"/>
              <a:t> 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3</a:t>
            </a:r>
            <a:r>
              <a:rPr lang="en-US" altLang="zh-CN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46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43763-7E60-AD4D-829B-F326995F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0"/>
            <a:ext cx="7886700" cy="1325563"/>
          </a:xfrm>
        </p:spPr>
        <p:txBody>
          <a:bodyPr/>
          <a:lstStyle/>
          <a:p>
            <a:r>
              <a:rPr lang="zh-CN" altLang="en-US" dirty="0"/>
              <a:t>基于动态规划的链式矩阵乘法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7D908-A89C-E141-A5DB-520FD37D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64</a:t>
            </a:fld>
            <a:endParaRPr lang="en-US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41893FBE-A13F-A542-8F2A-FD7385A22ACE}"/>
              </a:ext>
            </a:extLst>
          </p:cNvPr>
          <p:cNvSpPr/>
          <p:nvPr/>
        </p:nvSpPr>
        <p:spPr>
          <a:xfrm>
            <a:off x="1071301" y="5378569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FD5D3128-575B-C945-8714-F75FDE633740}"/>
              </a:ext>
            </a:extLst>
          </p:cNvPr>
          <p:cNvSpPr/>
          <p:nvPr/>
        </p:nvSpPr>
        <p:spPr>
          <a:xfrm>
            <a:off x="1811040" y="5378568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C2A9D666-0798-334E-A40E-8B13B1DD3296}"/>
              </a:ext>
            </a:extLst>
          </p:cNvPr>
          <p:cNvSpPr/>
          <p:nvPr/>
        </p:nvSpPr>
        <p:spPr>
          <a:xfrm>
            <a:off x="2561053" y="5378568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0216FEBC-208C-5647-94E1-31BB0EA14CB6}"/>
              </a:ext>
            </a:extLst>
          </p:cNvPr>
          <p:cNvSpPr/>
          <p:nvPr/>
        </p:nvSpPr>
        <p:spPr>
          <a:xfrm>
            <a:off x="3300792" y="5378568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83983A-5B16-6F4C-A4E7-2E4AC29EEFC6}"/>
              </a:ext>
            </a:extLst>
          </p:cNvPr>
          <p:cNvSpPr txBox="1"/>
          <p:nvPr/>
        </p:nvSpPr>
        <p:spPr>
          <a:xfrm>
            <a:off x="968560" y="6108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91EE9C-2294-5A49-A012-40959851075C}"/>
              </a:ext>
            </a:extLst>
          </p:cNvPr>
          <p:cNvSpPr txBox="1"/>
          <p:nvPr/>
        </p:nvSpPr>
        <p:spPr>
          <a:xfrm>
            <a:off x="1660197" y="6108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602B6D-BAE8-5347-B993-06A4AB2D8C41}"/>
              </a:ext>
            </a:extLst>
          </p:cNvPr>
          <p:cNvSpPr txBox="1"/>
          <p:nvPr/>
        </p:nvSpPr>
        <p:spPr>
          <a:xfrm>
            <a:off x="2399936" y="6108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EC1435-520B-C648-A919-50CFB23FE6B1}"/>
              </a:ext>
            </a:extLst>
          </p:cNvPr>
          <p:cNvSpPr txBox="1"/>
          <p:nvPr/>
        </p:nvSpPr>
        <p:spPr>
          <a:xfrm>
            <a:off x="3139675" y="610803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22573A-06E8-3940-957F-90196A32DF2C}"/>
              </a:ext>
            </a:extLst>
          </p:cNvPr>
          <p:cNvSpPr txBox="1"/>
          <p:nvPr/>
        </p:nvSpPr>
        <p:spPr>
          <a:xfrm>
            <a:off x="3899962" y="610803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54334F-3A77-C147-A8E4-03481F89445B}"/>
              </a:ext>
            </a:extLst>
          </p:cNvPr>
          <p:cNvSpPr txBox="1"/>
          <p:nvPr/>
        </p:nvSpPr>
        <p:spPr>
          <a:xfrm>
            <a:off x="968560" y="63992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0</a:t>
            </a:r>
            <a:endParaRPr 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2D599B-2B8E-EB45-9CA3-899301C1A40F}"/>
              </a:ext>
            </a:extLst>
          </p:cNvPr>
          <p:cNvSpPr txBox="1"/>
          <p:nvPr/>
        </p:nvSpPr>
        <p:spPr>
          <a:xfrm>
            <a:off x="1660197" y="640708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23B676-ED98-C44A-8272-D7F967098622}"/>
              </a:ext>
            </a:extLst>
          </p:cNvPr>
          <p:cNvSpPr txBox="1"/>
          <p:nvPr/>
        </p:nvSpPr>
        <p:spPr>
          <a:xfrm>
            <a:off x="2363634" y="643009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09428A-4A58-2346-A104-974A76A51AEF}"/>
              </a:ext>
            </a:extLst>
          </p:cNvPr>
          <p:cNvSpPr txBox="1"/>
          <p:nvPr/>
        </p:nvSpPr>
        <p:spPr>
          <a:xfrm>
            <a:off x="3103373" y="643573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3</a:t>
            </a:r>
            <a:endParaRPr lang="en-US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58D52D-E264-7F4A-92A4-F5E4F63B209B}"/>
              </a:ext>
            </a:extLst>
          </p:cNvPr>
          <p:cNvSpPr txBox="1"/>
          <p:nvPr/>
        </p:nvSpPr>
        <p:spPr>
          <a:xfrm>
            <a:off x="3869139" y="642763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4</a:t>
            </a:r>
            <a:endParaRPr lang="en-US" baseline="-25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24F491-2F6D-A94A-93E3-A62F5D46679F}"/>
              </a:ext>
            </a:extLst>
          </p:cNvPr>
          <p:cNvSpPr txBox="1"/>
          <p:nvPr/>
        </p:nvSpPr>
        <p:spPr>
          <a:xfrm>
            <a:off x="1270939" y="615901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endParaRPr lang="en-US" baseline="-25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60323C-EB9A-694B-A3E2-255A0C529822}"/>
              </a:ext>
            </a:extLst>
          </p:cNvPr>
          <p:cNvSpPr txBox="1"/>
          <p:nvPr/>
        </p:nvSpPr>
        <p:spPr>
          <a:xfrm>
            <a:off x="2003673" y="616862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endParaRPr lang="en-US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EA5EF9-5D64-3A4F-BAAC-9D7654D5F561}"/>
              </a:ext>
            </a:extLst>
          </p:cNvPr>
          <p:cNvSpPr txBox="1"/>
          <p:nvPr/>
        </p:nvSpPr>
        <p:spPr>
          <a:xfrm>
            <a:off x="2732791" y="615834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endParaRPr lang="en-US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E33B08-5D56-134F-888A-303DE273EAD5}"/>
              </a:ext>
            </a:extLst>
          </p:cNvPr>
          <p:cNvSpPr txBox="1"/>
          <p:nvPr/>
        </p:nvSpPr>
        <p:spPr>
          <a:xfrm>
            <a:off x="3501958" y="616862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4</a:t>
            </a:r>
            <a:endParaRPr lang="en-US" baseline="-25000" dirty="0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9AE34D48-6276-784A-B9B1-A43A06FBB7A2}"/>
              </a:ext>
            </a:extLst>
          </p:cNvPr>
          <p:cNvSpPr/>
          <p:nvPr/>
        </p:nvSpPr>
        <p:spPr>
          <a:xfrm rot="2598844">
            <a:off x="1357144" y="3597140"/>
            <a:ext cx="380144" cy="21466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FDC54D21-E241-EC49-B98B-89331D1980EE}"/>
              </a:ext>
            </a:extLst>
          </p:cNvPr>
          <p:cNvSpPr/>
          <p:nvPr/>
        </p:nvSpPr>
        <p:spPr>
          <a:xfrm rot="7921373">
            <a:off x="3227036" y="3545505"/>
            <a:ext cx="380144" cy="21466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6B39CAB-37C4-1646-A5D8-309BDC7C1BE4}"/>
              </a:ext>
            </a:extLst>
          </p:cNvPr>
          <p:cNvSpPr txBox="1"/>
          <p:nvPr/>
        </p:nvSpPr>
        <p:spPr>
          <a:xfrm>
            <a:off x="1203509" y="421319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" pitchFamily="2" charset="0"/>
              </a:rPr>
              <a:t>j</a:t>
            </a:r>
            <a:endParaRPr lang="en-US" i="1" dirty="0">
              <a:latin typeface="Times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688D29-DCC4-2849-A8DA-BE6BD655C5A1}"/>
              </a:ext>
            </a:extLst>
          </p:cNvPr>
          <p:cNvSpPr txBox="1"/>
          <p:nvPr/>
        </p:nvSpPr>
        <p:spPr>
          <a:xfrm>
            <a:off x="3501958" y="417105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Times" pitchFamily="2" charset="0"/>
              </a:rPr>
              <a:t>i</a:t>
            </a:r>
            <a:endParaRPr lang="en-US" i="1" dirty="0">
              <a:latin typeface="Times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85AF14-0065-3445-973F-BF1C13BC6B68}"/>
              </a:ext>
            </a:extLst>
          </p:cNvPr>
          <p:cNvSpPr txBox="1"/>
          <p:nvPr/>
        </p:nvSpPr>
        <p:spPr>
          <a:xfrm>
            <a:off x="2061004" y="35110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" pitchFamily="2" charset="0"/>
              </a:rPr>
              <a:t>m</a:t>
            </a:r>
            <a:r>
              <a:rPr lang="en-US" altLang="zh-CN" dirty="0">
                <a:latin typeface="Times" pitchFamily="2" charset="0"/>
              </a:rPr>
              <a:t>[</a:t>
            </a:r>
            <a:r>
              <a:rPr lang="en-US" altLang="zh-CN" i="1" dirty="0" err="1">
                <a:latin typeface="Times" pitchFamily="2" charset="0"/>
              </a:rPr>
              <a:t>i,j</a:t>
            </a:r>
            <a:r>
              <a:rPr lang="en-US" altLang="zh-CN" dirty="0">
                <a:latin typeface="Times" pitchFamily="2" charset="0"/>
              </a:rPr>
              <a:t>]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AAE1AB-B4BA-934F-9A65-E1BD861358EC}"/>
              </a:ext>
            </a:extLst>
          </p:cNvPr>
          <p:cNvSpPr txBox="1"/>
          <p:nvPr/>
        </p:nvSpPr>
        <p:spPr>
          <a:xfrm>
            <a:off x="981437" y="5208005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902F78-FEE1-8847-B87E-FF9085A14A81}"/>
              </a:ext>
            </a:extLst>
          </p:cNvPr>
          <p:cNvSpPr txBox="1"/>
          <p:nvPr/>
        </p:nvSpPr>
        <p:spPr>
          <a:xfrm>
            <a:off x="1354069" y="4812744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5CA23B-C540-8E41-B6E4-680D31806104}"/>
              </a:ext>
            </a:extLst>
          </p:cNvPr>
          <p:cNvSpPr txBox="1"/>
          <p:nvPr/>
        </p:nvSpPr>
        <p:spPr>
          <a:xfrm>
            <a:off x="1792656" y="4377960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AC431E-2F2E-114D-B8C9-A0F53C3511CA}"/>
              </a:ext>
            </a:extLst>
          </p:cNvPr>
          <p:cNvSpPr txBox="1"/>
          <p:nvPr/>
        </p:nvSpPr>
        <p:spPr>
          <a:xfrm>
            <a:off x="2153549" y="3999263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BA4CCD5-71AE-FC43-A776-19F8B3738FDD}"/>
              </a:ext>
            </a:extLst>
          </p:cNvPr>
          <p:cNvSpPr txBox="1"/>
          <p:nvPr/>
        </p:nvSpPr>
        <p:spPr>
          <a:xfrm>
            <a:off x="2536086" y="3999263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8FF2BF-06E8-0148-9D9F-E3E51E111572}"/>
              </a:ext>
            </a:extLst>
          </p:cNvPr>
          <p:cNvSpPr txBox="1"/>
          <p:nvPr/>
        </p:nvSpPr>
        <p:spPr>
          <a:xfrm>
            <a:off x="2936545" y="4319584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027ACD2-AC7F-1B46-AB03-B0C401808D65}"/>
              </a:ext>
            </a:extLst>
          </p:cNvPr>
          <p:cNvSpPr txBox="1"/>
          <p:nvPr/>
        </p:nvSpPr>
        <p:spPr>
          <a:xfrm>
            <a:off x="3397473" y="4736706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F7053D-3053-6F4A-A61C-344463292662}"/>
              </a:ext>
            </a:extLst>
          </p:cNvPr>
          <p:cNvSpPr txBox="1"/>
          <p:nvPr/>
        </p:nvSpPr>
        <p:spPr>
          <a:xfrm>
            <a:off x="3832280" y="5158192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72DA52A-473A-B048-8DE4-A9E6C7AD0013}"/>
              </a:ext>
            </a:extLst>
          </p:cNvPr>
          <p:cNvSpPr txBox="1"/>
          <p:nvPr/>
        </p:nvSpPr>
        <p:spPr>
          <a:xfrm>
            <a:off x="4827821" y="1473105"/>
            <a:ext cx="4572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Matrix-Chain(p[0..n]) {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m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array[1..n,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1..n]</a:t>
            </a:r>
          </a:p>
          <a:p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  s = array[1..n-1, 2..n]</a:t>
            </a:r>
            <a:endParaRPr lang="en-US" altLang="zh-CN" sz="1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for (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 = 1 to n) m[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] = 0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for (L = 2 to n) {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	for (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 = 1 to n - L + 1) { 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Helvetica" pitchFamily="2" charset="0"/>
              </a:rPr>
              <a:t>              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j=i+L-1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i,j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] = INFINITY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  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for (k =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 to j - 1) {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		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cost = m[</a:t>
            </a:r>
            <a:r>
              <a:rPr lang="en-US" altLang="zh-CN" sz="18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, k] + m[k+1, j] + p[i-1]*p[k]*p[j]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        	if (cost &lt; m[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, j]) {</a:t>
            </a:r>
          </a:p>
          <a:p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                    	</a:t>
            </a:r>
            <a:r>
              <a:rPr lang="zh-CN" altLang="en-US" sz="1800" dirty="0">
                <a:solidFill>
                  <a:srgbClr val="00B050"/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m[</a:t>
            </a:r>
            <a:r>
              <a:rPr lang="en-US" altLang="zh-CN" sz="18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, j] = cost</a:t>
            </a:r>
          </a:p>
          <a:p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		</a:t>
            </a:r>
            <a:r>
              <a:rPr lang="zh-CN" altLang="en-US" sz="1800" dirty="0">
                <a:solidFill>
                  <a:srgbClr val="00B050"/>
                </a:solidFill>
                <a:effectLst/>
                <a:latin typeface="Helvetica" pitchFamily="2" charset="0"/>
              </a:rPr>
              <a:t>      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s[</a:t>
            </a:r>
            <a:r>
              <a:rPr lang="en-US" altLang="zh-CN" sz="1800" dirty="0" err="1">
                <a:solidFill>
                  <a:srgbClr val="00B05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1800" dirty="0">
                <a:solidFill>
                  <a:srgbClr val="00B050"/>
                </a:solidFill>
                <a:effectLst/>
                <a:latin typeface="Helvetica" pitchFamily="2" charset="0"/>
              </a:rPr>
              <a:t>, j] = k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		} 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Helvetica" pitchFamily="2" charset="0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}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Helvetica" pitchFamily="2" charset="0"/>
              </a:rPr>
              <a:t>    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2" charset="0"/>
              </a:rPr>
              <a:t>}</a:t>
            </a:r>
            <a:endParaRPr lang="en-US" altLang="zh-CN" sz="1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40" name="菱形 39">
            <a:extLst>
              <a:ext uri="{FF2B5EF4-FFF2-40B4-BE49-F238E27FC236}">
                <a16:creationId xmlns:a16="http://schemas.microsoft.com/office/drawing/2014/main" id="{E7142F97-AF88-9F45-9774-2985F793A559}"/>
              </a:ext>
            </a:extLst>
          </p:cNvPr>
          <p:cNvSpPr/>
          <p:nvPr/>
        </p:nvSpPr>
        <p:spPr>
          <a:xfrm>
            <a:off x="1520156" y="2575668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1" name="菱形 40">
            <a:extLst>
              <a:ext uri="{FF2B5EF4-FFF2-40B4-BE49-F238E27FC236}">
                <a16:creationId xmlns:a16="http://schemas.microsoft.com/office/drawing/2014/main" id="{EC9DD751-82C9-174A-A6A9-B75C6F943C45}"/>
              </a:ext>
            </a:extLst>
          </p:cNvPr>
          <p:cNvSpPr/>
          <p:nvPr/>
        </p:nvSpPr>
        <p:spPr>
          <a:xfrm>
            <a:off x="2259895" y="2575667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2" name="菱形 41">
            <a:extLst>
              <a:ext uri="{FF2B5EF4-FFF2-40B4-BE49-F238E27FC236}">
                <a16:creationId xmlns:a16="http://schemas.microsoft.com/office/drawing/2014/main" id="{B3629178-3386-9E4B-9230-C678EC0D8065}"/>
              </a:ext>
            </a:extLst>
          </p:cNvPr>
          <p:cNvSpPr/>
          <p:nvPr/>
        </p:nvSpPr>
        <p:spPr>
          <a:xfrm>
            <a:off x="3009908" y="2575667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AE82536B-9187-A24A-8B3E-3D54ED40B792}"/>
              </a:ext>
            </a:extLst>
          </p:cNvPr>
          <p:cNvSpPr/>
          <p:nvPr/>
        </p:nvSpPr>
        <p:spPr>
          <a:xfrm rot="2598844">
            <a:off x="1663421" y="1320091"/>
            <a:ext cx="380144" cy="15557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3A983E03-53BA-DF42-A6DB-AAF181846130}"/>
              </a:ext>
            </a:extLst>
          </p:cNvPr>
          <p:cNvSpPr/>
          <p:nvPr/>
        </p:nvSpPr>
        <p:spPr>
          <a:xfrm rot="7921373">
            <a:off x="3109242" y="1285363"/>
            <a:ext cx="382669" cy="1551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77ADA06-5925-3D47-8996-33B3852A9DCD}"/>
              </a:ext>
            </a:extLst>
          </p:cNvPr>
          <p:cNvSpPr txBox="1"/>
          <p:nvPr/>
        </p:nvSpPr>
        <p:spPr>
          <a:xfrm>
            <a:off x="1307098" y="185566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" pitchFamily="2" charset="0"/>
              </a:rPr>
              <a:t>j</a:t>
            </a:r>
            <a:endParaRPr lang="en-US" i="1" dirty="0">
              <a:latin typeface="Times" pitchFamily="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702E5FC-22BE-364B-A381-D59CC10ED102}"/>
              </a:ext>
            </a:extLst>
          </p:cNvPr>
          <p:cNvSpPr txBox="1"/>
          <p:nvPr/>
        </p:nvSpPr>
        <p:spPr>
          <a:xfrm>
            <a:off x="3605547" y="181352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Times" pitchFamily="2" charset="0"/>
              </a:rPr>
              <a:t>i</a:t>
            </a:r>
            <a:endParaRPr lang="en-US" i="1" dirty="0">
              <a:latin typeface="Times" pitchFamily="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1070A2D-1A6F-8740-83B9-BD4430F74A6B}"/>
              </a:ext>
            </a:extLst>
          </p:cNvPr>
          <p:cNvSpPr txBox="1"/>
          <p:nvPr/>
        </p:nvSpPr>
        <p:spPr>
          <a:xfrm>
            <a:off x="2164593" y="115353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" pitchFamily="2" charset="0"/>
              </a:rPr>
              <a:t>s</a:t>
            </a:r>
            <a:r>
              <a:rPr lang="en-US" altLang="zh-CN" dirty="0">
                <a:latin typeface="Times" pitchFamily="2" charset="0"/>
              </a:rPr>
              <a:t>[</a:t>
            </a:r>
            <a:r>
              <a:rPr lang="en-US" altLang="zh-CN" i="1" dirty="0" err="1">
                <a:latin typeface="Times" pitchFamily="2" charset="0"/>
              </a:rPr>
              <a:t>i,j</a:t>
            </a:r>
            <a:r>
              <a:rPr lang="en-US" altLang="zh-CN" dirty="0">
                <a:latin typeface="Times" pitchFamily="2" charset="0"/>
              </a:rPr>
              <a:t>]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8503A3C-5D86-A448-A89E-9738ED35C088}"/>
              </a:ext>
            </a:extLst>
          </p:cNvPr>
          <p:cNvSpPr txBox="1"/>
          <p:nvPr/>
        </p:nvSpPr>
        <p:spPr>
          <a:xfrm>
            <a:off x="1457658" y="2455212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A2C68AA-1125-8644-969C-7C458453A468}"/>
              </a:ext>
            </a:extLst>
          </p:cNvPr>
          <p:cNvSpPr txBox="1"/>
          <p:nvPr/>
        </p:nvSpPr>
        <p:spPr>
          <a:xfrm>
            <a:off x="1896245" y="2020428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B81D95E-4304-7D46-972F-24B36F00FA0B}"/>
              </a:ext>
            </a:extLst>
          </p:cNvPr>
          <p:cNvSpPr txBox="1"/>
          <p:nvPr/>
        </p:nvSpPr>
        <p:spPr>
          <a:xfrm>
            <a:off x="2257138" y="1641731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6AE24AC-E638-534B-9FFA-0ED8168097DE}"/>
              </a:ext>
            </a:extLst>
          </p:cNvPr>
          <p:cNvSpPr txBox="1"/>
          <p:nvPr/>
        </p:nvSpPr>
        <p:spPr>
          <a:xfrm>
            <a:off x="2639675" y="1641731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67C2A27-EEF6-FD40-9F1D-3A8E6638DE45}"/>
              </a:ext>
            </a:extLst>
          </p:cNvPr>
          <p:cNvSpPr txBox="1"/>
          <p:nvPr/>
        </p:nvSpPr>
        <p:spPr>
          <a:xfrm>
            <a:off x="3040134" y="1962052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37708B0-1F2A-4341-AB91-747FE899ECA0}"/>
              </a:ext>
            </a:extLst>
          </p:cNvPr>
          <p:cNvSpPr txBox="1"/>
          <p:nvPr/>
        </p:nvSpPr>
        <p:spPr>
          <a:xfrm>
            <a:off x="3501062" y="2379174"/>
            <a:ext cx="28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8F3821ED-24EE-E844-AB7C-366DE5942697}"/>
              </a:ext>
            </a:extLst>
          </p:cNvPr>
          <p:cNvSpPr/>
          <p:nvPr/>
        </p:nvSpPr>
        <p:spPr>
          <a:xfrm>
            <a:off x="1451436" y="5005621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120</a:t>
            </a:r>
            <a:endParaRPr lang="en-US" dirty="0"/>
          </a:p>
        </p:txBody>
      </p:sp>
      <p:sp>
        <p:nvSpPr>
          <p:cNvPr id="58" name="菱形 57">
            <a:extLst>
              <a:ext uri="{FF2B5EF4-FFF2-40B4-BE49-F238E27FC236}">
                <a16:creationId xmlns:a16="http://schemas.microsoft.com/office/drawing/2014/main" id="{02A1AB0C-EF2D-5A4F-B3D9-6FAF3B622F44}"/>
              </a:ext>
            </a:extLst>
          </p:cNvPr>
          <p:cNvSpPr/>
          <p:nvPr/>
        </p:nvSpPr>
        <p:spPr>
          <a:xfrm>
            <a:off x="2178448" y="4992639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48</a:t>
            </a:r>
            <a:endParaRPr lang="en-US" dirty="0"/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6640F3A9-17F5-A74B-BC94-98537BC77334}"/>
              </a:ext>
            </a:extLst>
          </p:cNvPr>
          <p:cNvSpPr/>
          <p:nvPr/>
        </p:nvSpPr>
        <p:spPr>
          <a:xfrm>
            <a:off x="2928461" y="4992639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84</a:t>
            </a:r>
            <a:endParaRPr lang="en-US" dirty="0"/>
          </a:p>
        </p:txBody>
      </p:sp>
      <p:sp>
        <p:nvSpPr>
          <p:cNvPr id="60" name="菱形 59">
            <a:extLst>
              <a:ext uri="{FF2B5EF4-FFF2-40B4-BE49-F238E27FC236}">
                <a16:creationId xmlns:a16="http://schemas.microsoft.com/office/drawing/2014/main" id="{3D339966-B68A-244E-A431-28546DD8881D}"/>
              </a:ext>
            </a:extLst>
          </p:cNvPr>
          <p:cNvSpPr/>
          <p:nvPr/>
        </p:nvSpPr>
        <p:spPr>
          <a:xfrm>
            <a:off x="1816391" y="4616998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88</a:t>
            </a:r>
            <a:endParaRPr 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053D085-EB62-D04A-8466-717241BA49AC}"/>
              </a:ext>
            </a:extLst>
          </p:cNvPr>
          <p:cNvSpPr txBox="1"/>
          <p:nvPr/>
        </p:nvSpPr>
        <p:spPr>
          <a:xfrm>
            <a:off x="-41116" y="459435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*</a:t>
            </a:r>
            <a:r>
              <a:rPr lang="en-US" altLang="zh-CN" dirty="0"/>
              <a:t>6</a:t>
            </a:r>
            <a:r>
              <a:rPr lang="zh-CN" altLang="en-US" dirty="0"/>
              <a:t>*</a:t>
            </a:r>
            <a:r>
              <a:rPr lang="en-US" altLang="zh-CN" dirty="0"/>
              <a:t>2+5</a:t>
            </a:r>
            <a:r>
              <a:rPr lang="zh-CN" altLang="en-US" dirty="0"/>
              <a:t>*</a:t>
            </a:r>
            <a:r>
              <a:rPr lang="en-US" altLang="zh-CN" dirty="0"/>
              <a:t>4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endParaRPr lang="en-US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D55F683-3C36-284A-8D77-07ADAE59577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1422746" y="4779018"/>
            <a:ext cx="529270" cy="2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菱形 64">
            <a:extLst>
              <a:ext uri="{FF2B5EF4-FFF2-40B4-BE49-F238E27FC236}">
                <a16:creationId xmlns:a16="http://schemas.microsoft.com/office/drawing/2014/main" id="{17F6E7ED-8650-A541-88E7-5EFB30198554}"/>
              </a:ext>
            </a:extLst>
          </p:cNvPr>
          <p:cNvSpPr/>
          <p:nvPr/>
        </p:nvSpPr>
        <p:spPr>
          <a:xfrm>
            <a:off x="1897327" y="2189744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BB622A24-5271-DB49-ACA1-01E184787985}"/>
              </a:ext>
            </a:extLst>
          </p:cNvPr>
          <p:cNvSpPr/>
          <p:nvPr/>
        </p:nvSpPr>
        <p:spPr>
          <a:xfrm>
            <a:off x="2555670" y="4604857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104</a:t>
            </a:r>
            <a:endParaRPr lang="en-US" dirty="0"/>
          </a:p>
        </p:txBody>
      </p:sp>
      <p:sp>
        <p:nvSpPr>
          <p:cNvPr id="67" name="菱形 66">
            <a:extLst>
              <a:ext uri="{FF2B5EF4-FFF2-40B4-BE49-F238E27FC236}">
                <a16:creationId xmlns:a16="http://schemas.microsoft.com/office/drawing/2014/main" id="{9F421FF6-0627-4049-A0CD-4B236BE04A64}"/>
              </a:ext>
            </a:extLst>
          </p:cNvPr>
          <p:cNvSpPr/>
          <p:nvPr/>
        </p:nvSpPr>
        <p:spPr>
          <a:xfrm>
            <a:off x="2647340" y="2214413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3E743F6A-F22D-0E4B-8788-7CD30F40841E}"/>
              </a:ext>
            </a:extLst>
          </p:cNvPr>
          <p:cNvSpPr/>
          <p:nvPr/>
        </p:nvSpPr>
        <p:spPr>
          <a:xfrm>
            <a:off x="2192350" y="4227983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158</a:t>
            </a:r>
            <a:endParaRPr lang="en-US" dirty="0"/>
          </a:p>
        </p:txBody>
      </p:sp>
      <p:sp>
        <p:nvSpPr>
          <p:cNvPr id="69" name="菱形 68">
            <a:extLst>
              <a:ext uri="{FF2B5EF4-FFF2-40B4-BE49-F238E27FC236}">
                <a16:creationId xmlns:a16="http://schemas.microsoft.com/office/drawing/2014/main" id="{A34B07C2-0A17-E140-AF6D-589B1CB24987}"/>
              </a:ext>
            </a:extLst>
          </p:cNvPr>
          <p:cNvSpPr/>
          <p:nvPr/>
        </p:nvSpPr>
        <p:spPr>
          <a:xfrm>
            <a:off x="2285970" y="1815646"/>
            <a:ext cx="739739" cy="7294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4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0" grpId="0" animBg="1"/>
      <p:bldP spid="41" grpId="0" animBg="1"/>
      <p:bldP spid="42" grpId="0" animBg="1"/>
      <p:bldP spid="44" grpId="0" animBg="1"/>
      <p:bldP spid="45" grpId="0" animBg="1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7" grpId="0" animBg="1"/>
      <p:bldP spid="58" grpId="0" animBg="1"/>
      <p:bldP spid="59" grpId="0" animBg="1"/>
      <p:bldP spid="60" grpId="0" animBg="1"/>
      <p:bldP spid="61" grpId="0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C3FFA-AE0D-E746-B85D-8855215A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7" y="365126"/>
            <a:ext cx="8563232" cy="895263"/>
          </a:xfrm>
        </p:spPr>
        <p:txBody>
          <a:bodyPr/>
          <a:lstStyle/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EDB1C-1D98-7C40-87F1-CABDBB87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65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46633F-B7DB-A047-B8BC-CAD3BF7A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5" y="1955270"/>
            <a:ext cx="4177083" cy="3914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8FCE81-8C26-BD4C-96B9-5F590F15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75" y="2475185"/>
            <a:ext cx="3226659" cy="24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70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04757-DADE-5F47-AE8F-94F99EF6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94645" cy="1325563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根据记录的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k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计算矩阵乘法 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46CB11-42EF-5144-AA47-556B459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66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33495-1274-C445-BCFB-9C9BD5F6BCE9}"/>
              </a:ext>
            </a:extLst>
          </p:cNvPr>
          <p:cNvSpPr txBox="1"/>
          <p:nvPr/>
        </p:nvSpPr>
        <p:spPr>
          <a:xfrm>
            <a:off x="1188719" y="1901809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do-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, j) {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if 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 == j)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return A[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]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else {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k = s[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i,j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]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X = do-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, k)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Y = do-</a:t>
            </a:r>
            <a:r>
              <a:rPr lang="en-US" altLang="zh-CN" sz="24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(k+1, j)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        return X * Y</a:t>
            </a:r>
          </a:p>
          <a:p>
            <a:r>
              <a:rPr lang="zh-CN" alt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     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  <a:p>
            <a:r>
              <a:rPr lang="en-US" altLang="zh-CN" sz="2400" dirty="0">
                <a:solidFill>
                  <a:srgbClr val="000000"/>
                </a:solidFill>
                <a:effectLst/>
                <a:latin typeface="Helvetica" pitchFamily="2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C5EBE3-5A72-D344-AF1E-DA44B78D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95" y="4848312"/>
            <a:ext cx="3379198" cy="1823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BF50B-DB86-284D-ACD0-ECE3E40A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95" y="84070"/>
            <a:ext cx="3226659" cy="24820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345A21-2DD4-544E-9834-286B90BED008}"/>
              </a:ext>
            </a:extLst>
          </p:cNvPr>
          <p:cNvSpPr txBox="1"/>
          <p:nvPr/>
        </p:nvSpPr>
        <p:spPr>
          <a:xfrm>
            <a:off x="5803633" y="2659095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X=do-multi(1,3)</a:t>
            </a:r>
          </a:p>
          <a:p>
            <a:r>
              <a:rPr lang="en-US" altLang="zh-CN" dirty="0"/>
              <a:t>Y=do-multi(4,4)</a:t>
            </a:r>
            <a:endParaRPr 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54BF17-999B-B245-B8C9-08A86C823EE9}"/>
              </a:ext>
            </a:extLst>
          </p:cNvPr>
          <p:cNvCxnSpPr/>
          <p:nvPr/>
        </p:nvCxnSpPr>
        <p:spPr>
          <a:xfrm>
            <a:off x="7459856" y="3079363"/>
            <a:ext cx="234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3B1285D-0306-6E49-82DF-995BE15104FE}"/>
              </a:ext>
            </a:extLst>
          </p:cNvPr>
          <p:cNvSpPr txBox="1"/>
          <p:nvPr/>
        </p:nvSpPr>
        <p:spPr>
          <a:xfrm>
            <a:off x="7780145" y="2923568"/>
            <a:ext cx="973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*</a:t>
            </a:r>
            <a:r>
              <a:rPr lang="en-US" altLang="zh-CN" dirty="0"/>
              <a:t>A</a:t>
            </a:r>
            <a:r>
              <a:rPr lang="en-US" altLang="zh-CN" baseline="-25000" dirty="0"/>
              <a:t>4</a:t>
            </a:r>
            <a:endParaRPr lang="en-US" baseline="-25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0F9563-3082-FB41-BC65-8228E5C32CAB}"/>
              </a:ext>
            </a:extLst>
          </p:cNvPr>
          <p:cNvSpPr txBox="1"/>
          <p:nvPr/>
        </p:nvSpPr>
        <p:spPr>
          <a:xfrm>
            <a:off x="5803633" y="3292900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X=do-multi(1,1)</a:t>
            </a:r>
          </a:p>
          <a:p>
            <a:r>
              <a:rPr lang="en-US" altLang="zh-CN" dirty="0"/>
              <a:t>Y=do-multi(2,3)</a:t>
            </a:r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C82FF8-D2FE-7D45-873F-145D21245D7E}"/>
              </a:ext>
            </a:extLst>
          </p:cNvPr>
          <p:cNvSpPr txBox="1"/>
          <p:nvPr/>
        </p:nvSpPr>
        <p:spPr>
          <a:xfrm>
            <a:off x="4644341" y="329525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k=s[1,3]=1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D49BB5-AAB4-1941-A314-1BFF270B56C9}"/>
              </a:ext>
            </a:extLst>
          </p:cNvPr>
          <p:cNvSpPr txBox="1"/>
          <p:nvPr/>
        </p:nvSpPr>
        <p:spPr>
          <a:xfrm>
            <a:off x="4644341" y="266456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k=s[1,4]=3</a:t>
            </a:r>
            <a:endParaRPr 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41774BF-600C-9945-854C-09CFDEDF109D}"/>
              </a:ext>
            </a:extLst>
          </p:cNvPr>
          <p:cNvCxnSpPr/>
          <p:nvPr/>
        </p:nvCxnSpPr>
        <p:spPr>
          <a:xfrm>
            <a:off x="7438399" y="3794635"/>
            <a:ext cx="234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0A80C04-91BB-4843-8B4F-C817F32F4DDF}"/>
              </a:ext>
            </a:extLst>
          </p:cNvPr>
          <p:cNvSpPr txBox="1"/>
          <p:nvPr/>
        </p:nvSpPr>
        <p:spPr>
          <a:xfrm>
            <a:off x="7631723" y="3603962"/>
            <a:ext cx="126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Y</a:t>
            </a:r>
            <a:r>
              <a:rPr lang="zh-CN" altLang="en-US" dirty="0"/>
              <a:t>*</a:t>
            </a:r>
            <a:r>
              <a:rPr lang="en-US" altLang="zh-CN" dirty="0"/>
              <a:t>A</a:t>
            </a:r>
            <a:r>
              <a:rPr lang="en-US" altLang="zh-CN" baseline="-25000" dirty="0"/>
              <a:t>4</a:t>
            </a:r>
            <a:endParaRPr lang="en-US" baseline="-25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D69091-63EA-5B49-81FD-BE09FAC4DAF3}"/>
              </a:ext>
            </a:extLst>
          </p:cNvPr>
          <p:cNvSpPr txBox="1"/>
          <p:nvPr/>
        </p:nvSpPr>
        <p:spPr>
          <a:xfrm>
            <a:off x="4622884" y="38912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k=s[2,3]=2</a:t>
            </a:r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674656-628E-5A47-AC4F-41D72EEEE7C1}"/>
              </a:ext>
            </a:extLst>
          </p:cNvPr>
          <p:cNvSpPr txBox="1"/>
          <p:nvPr/>
        </p:nvSpPr>
        <p:spPr>
          <a:xfrm>
            <a:off x="5782176" y="3949717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X=do-multi(2,2)</a:t>
            </a:r>
          </a:p>
          <a:p>
            <a:r>
              <a:rPr lang="en-US" altLang="zh-CN" dirty="0"/>
              <a:t>Y=do-multi(3,3)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312236-F427-DE45-BD45-B07A3F95E232}"/>
              </a:ext>
            </a:extLst>
          </p:cNvPr>
          <p:cNvSpPr txBox="1"/>
          <p:nvPr/>
        </p:nvSpPr>
        <p:spPr>
          <a:xfrm>
            <a:off x="7672860" y="4201981"/>
            <a:ext cx="197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A</a:t>
            </a:r>
            <a:r>
              <a:rPr lang="en-US" altLang="zh-CN" baseline="-25000" dirty="0"/>
              <a:t>3</a:t>
            </a:r>
            <a:r>
              <a:rPr lang="en-US" altLang="zh-CN" dirty="0"/>
              <a:t> A</a:t>
            </a:r>
            <a:r>
              <a:rPr lang="en-US" altLang="zh-CN" baseline="-25000" dirty="0"/>
              <a:t>4</a:t>
            </a:r>
            <a:endParaRPr lang="en-US" baseline="-250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9C7DF43-4ACA-1A4D-962A-158BE29EB7BF}"/>
              </a:ext>
            </a:extLst>
          </p:cNvPr>
          <p:cNvCxnSpPr/>
          <p:nvPr/>
        </p:nvCxnSpPr>
        <p:spPr>
          <a:xfrm>
            <a:off x="7369419" y="4453145"/>
            <a:ext cx="234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BF83706C-EB6F-5E43-9F4B-274FCBD11DB9}"/>
              </a:ext>
            </a:extLst>
          </p:cNvPr>
          <p:cNvSpPr/>
          <p:nvPr/>
        </p:nvSpPr>
        <p:spPr>
          <a:xfrm rot="16200000">
            <a:off x="7744944" y="3269833"/>
            <a:ext cx="369331" cy="298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C71243D0-A1CC-0E40-BA91-70C713814F70}"/>
              </a:ext>
            </a:extLst>
          </p:cNvPr>
          <p:cNvSpPr/>
          <p:nvPr/>
        </p:nvSpPr>
        <p:spPr>
          <a:xfrm rot="16200000">
            <a:off x="7949055" y="3950227"/>
            <a:ext cx="369331" cy="298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ED95E-1CCD-1743-82C2-900DAE8E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8F1FF-A2F7-2A48-9877-A6A835EA5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直观上总结一下矩阵链式乘法</a:t>
            </a:r>
            <a:endParaRPr lang="en-US" altLang="zh-CN" sz="1800" kern="0" dirty="0">
              <a:solidFill>
                <a:srgbClr val="1A1718"/>
              </a:solidFill>
              <a:effectLst/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pPr marL="0" indent="0">
              <a:buNone/>
            </a:pP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       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4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6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2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7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</a:t>
            </a:r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pPr marL="0" indent="0">
              <a:buNone/>
            </a:pP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        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4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2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7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</a:t>
            </a:r>
            <a:endParaRPr lang="en-US" altLang="zh-CN" sz="1800" kern="0" dirty="0">
              <a:solidFill>
                <a:srgbClr val="1A1718"/>
              </a:solidFill>
              <a:effectLst/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pPr marL="0" indent="0">
              <a:buNone/>
            </a:pP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         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2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7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</a:t>
            </a:r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pPr marL="0" indent="0">
              <a:buNone/>
            </a:pP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           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7</a:t>
            </a:r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</a:t>
            </a:r>
            <a:endParaRPr lang="en-US" altLang="zh-CN" sz="1800" kern="0" dirty="0">
              <a:solidFill>
                <a:srgbClr val="1A1718"/>
              </a:solidFill>
              <a:effectLst/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贪心算法和动态规划究竟是否有差异呢？</a:t>
            </a:r>
            <a:endParaRPr lang="en-US" altLang="zh-CN" sz="1800" kern="0" dirty="0">
              <a:solidFill>
                <a:srgbClr val="1A1718"/>
              </a:solidFill>
              <a:effectLst/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50</a:t>
            </a:r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10</a:t>
            </a:r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40</a:t>
            </a:r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30</a:t>
            </a:r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 </a:t>
            </a:r>
            <a:r>
              <a:rPr lang="en-US" altLang="zh-CN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5</a:t>
            </a:r>
            <a:r>
              <a:rPr lang="zh-CN" altLang="en-US" sz="1800" kern="0" dirty="0">
                <a:solidFill>
                  <a:srgbClr val="1A1718"/>
                </a:solidFill>
                <a:effectLst/>
                <a:latin typeface="Helvetica" pitchFamily="2" charset="0"/>
                <a:ea typeface="DengXian" panose="02010600030101010101" pitchFamily="2" charset="-122"/>
                <a:cs typeface="Helvetica" pitchFamily="2" charset="0"/>
              </a:rPr>
              <a:t> </a:t>
            </a:r>
            <a:endParaRPr lang="en-US" altLang="zh-CN" sz="1800" kern="0" dirty="0">
              <a:solidFill>
                <a:srgbClr val="1A1718"/>
              </a:solidFill>
              <a:effectLst/>
              <a:latin typeface="Helvetica" pitchFamily="2" charset="0"/>
              <a:ea typeface="DengXian" panose="02010600030101010101" pitchFamily="2" charset="-122"/>
              <a:cs typeface="Helvetica" pitchFamily="2" charset="0"/>
            </a:endParaRPr>
          </a:p>
          <a:p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</a:endParaRPr>
          </a:p>
          <a:p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</a:rPr>
              <a:t>贪心算法的话，总乘法次数是多少？</a:t>
            </a:r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</a:endParaRPr>
          </a:p>
          <a:p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</a:endParaRPr>
          </a:p>
          <a:p>
            <a:r>
              <a:rPr lang="zh-CN" altLang="en-US" sz="1800" kern="0" dirty="0">
                <a:solidFill>
                  <a:srgbClr val="1A1718"/>
                </a:solidFill>
                <a:latin typeface="Helvetica" pitchFamily="2" charset="0"/>
                <a:ea typeface="DengXian" panose="02010600030101010101" pitchFamily="2" charset="-122"/>
              </a:rPr>
              <a:t>动态规划的话，总乘法次数是多少？ </a:t>
            </a:r>
            <a:endParaRPr lang="en-US" altLang="zh-CN" sz="1800" kern="0" dirty="0">
              <a:solidFill>
                <a:srgbClr val="1A1718"/>
              </a:solidFill>
              <a:latin typeface="Helvetica" pitchFamily="2" charset="0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ffectLst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16DD7-6EE7-C142-A2C0-C4F7CC92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67</a:t>
            </a:fld>
            <a:endParaRPr 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9CE8E8DF-CCBC-1140-A918-6DBE74435522}"/>
              </a:ext>
            </a:extLst>
          </p:cNvPr>
          <p:cNvSpPr/>
          <p:nvPr/>
        </p:nvSpPr>
        <p:spPr>
          <a:xfrm rot="5400000">
            <a:off x="1863969" y="2306272"/>
            <a:ext cx="246185" cy="4955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875B3D33-E7C4-3945-9E89-471F04456F5C}"/>
              </a:ext>
            </a:extLst>
          </p:cNvPr>
          <p:cNvSpPr/>
          <p:nvPr/>
        </p:nvSpPr>
        <p:spPr>
          <a:xfrm rot="5400000">
            <a:off x="1723292" y="2687394"/>
            <a:ext cx="246185" cy="4955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2CF1A550-5DC2-F64A-A087-6B804E79121D}"/>
              </a:ext>
            </a:extLst>
          </p:cNvPr>
          <p:cNvSpPr/>
          <p:nvPr/>
        </p:nvSpPr>
        <p:spPr>
          <a:xfrm rot="5400000">
            <a:off x="1723291" y="3049588"/>
            <a:ext cx="246185" cy="4955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01312C-C874-7346-A8DB-7F90A055838A}"/>
              </a:ext>
            </a:extLst>
          </p:cNvPr>
          <p:cNvSpPr txBox="1"/>
          <p:nvPr/>
        </p:nvSpPr>
        <p:spPr>
          <a:xfrm>
            <a:off x="3598985" y="2184712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有相邻的三个数中间大两边小的优先计算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C34E29-F872-0F4B-B97F-EB72C92DABF8}"/>
              </a:ext>
            </a:extLst>
          </p:cNvPr>
          <p:cNvSpPr txBox="1"/>
          <p:nvPr/>
        </p:nvSpPr>
        <p:spPr>
          <a:xfrm>
            <a:off x="3598985" y="264919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看似可以设计一种贪心机制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236FD-0FDC-FE4C-9DB3-A8FF6D1AD104}"/>
              </a:ext>
            </a:extLst>
          </p:cNvPr>
          <p:cNvSpPr txBox="1"/>
          <p:nvPr/>
        </p:nvSpPr>
        <p:spPr>
          <a:xfrm>
            <a:off x="3598985" y="305966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可以设计一种贪心算法来进行矩阵链式乘法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18BC3E-C159-7C4A-A4AD-5D258853E934}"/>
              </a:ext>
            </a:extLst>
          </p:cNvPr>
          <p:cNvSpPr/>
          <p:nvPr/>
        </p:nvSpPr>
        <p:spPr>
          <a:xfrm>
            <a:off x="0" y="0"/>
            <a:ext cx="3891776" cy="685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4D8C2F-B057-BC46-B29B-8549C3CA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chemeClr val="bg1"/>
                </a:solidFill>
              </a:rPr>
              <a:t>主要内容</a:t>
            </a:r>
            <a:endParaRPr lang="en-US" sz="5200" dirty="0">
              <a:solidFill>
                <a:schemeClr val="bg1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05011D5-D7DF-D395-3AA9-3C30225BA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01291" y="620391"/>
          <a:ext cx="4697730" cy="559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DCA578-4958-C042-93CC-08AEB411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Algorithm design and analysis, </a:t>
            </a:r>
            <a:r>
              <a:rPr lang="en-US" altLang="zh-CN" dirty="0" err="1"/>
              <a:t>Yongcai</a:t>
            </a:r>
            <a:r>
              <a:rPr lang="en-US" altLang="zh-CN" dirty="0"/>
              <a:t> Wang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99857-20C5-3A4B-8E13-770B50CF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D7B5-3E88-6742-8EE5-BD15024C659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5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737" y="4313986"/>
            <a:ext cx="2535473" cy="2535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50" y="157356"/>
            <a:ext cx="78867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altLang="zh-CN" dirty="0"/>
              <a:t>4</a:t>
            </a:r>
            <a:r>
              <a:rPr lang="en-US" dirty="0"/>
              <a:t>: 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91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n items with weights and values: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have a knapsack: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it can only carry so much weight: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626" y="1998496"/>
            <a:ext cx="890016" cy="890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371" y="1998496"/>
            <a:ext cx="938946" cy="938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210" y="1998496"/>
            <a:ext cx="815140" cy="815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8981" y="1966357"/>
            <a:ext cx="922155" cy="922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804" y="1751737"/>
            <a:ext cx="1136775" cy="113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5665" y="311358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665" y="3701409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Value: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2501" y="300586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0795" y="300586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8736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5590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83508" y="298852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0246" y="367027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5758" y="3667231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8736" y="365565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71488" y="3602770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357" y="366419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6055" y="240281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Item: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35506" y="4812038"/>
            <a:ext cx="217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C3AF-6654-1547-8CA5-88DC016D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A2361-CD3A-DA4F-ADA7-DC6D9930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24932" cy="857499"/>
          </a:xfrm>
        </p:spPr>
        <p:txBody>
          <a:bodyPr/>
          <a:lstStyle/>
          <a:p>
            <a:r>
              <a:rPr lang="en-US" altLang="zh-CN" dirty="0" err="1"/>
              <a:t>几类问题的最优子问题结构对比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86AC0-9C1B-2B40-9C3E-C1F8580A1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237"/>
            <a:ext cx="7886700" cy="4351338"/>
          </a:xfrm>
        </p:spPr>
        <p:txBody>
          <a:bodyPr/>
          <a:lstStyle/>
          <a:p>
            <a:r>
              <a:rPr lang="en-US" dirty="0" err="1"/>
              <a:t>动态规划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3BB785-14EC-9F40-BBB0-70C94817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0119F9-476B-6D48-A7C1-2AC7AE727AF7}"/>
                  </a:ext>
                </a:extLst>
              </p:cNvPr>
              <p:cNvSpPr txBox="1"/>
              <p:nvPr/>
            </p:nvSpPr>
            <p:spPr>
              <a:xfrm>
                <a:off x="396518" y="2014064"/>
                <a:ext cx="85891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Opt(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Better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𝑂𝑝𝑡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𝑐𝑜𝑙𝑙𝑖𝑑𝑒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𝑂𝑝𝑡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𝑜𝑙𝑙𝑖𝑑𝑒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0119F9-476B-6D48-A7C1-2AC7AE72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8" y="2014064"/>
                <a:ext cx="8589196" cy="400110"/>
              </a:xfrm>
              <a:prstGeom prst="rect">
                <a:avLst/>
              </a:prstGeom>
              <a:blipFill>
                <a:blip r:embed="rId2"/>
                <a:stretch>
                  <a:fillRect l="-739" t="-115152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上箭头标注 7">
            <a:extLst>
              <a:ext uri="{FF2B5EF4-FFF2-40B4-BE49-F238E27FC236}">
                <a16:creationId xmlns:a16="http://schemas.microsoft.com/office/drawing/2014/main" id="{D6F8B218-3CEB-AE4E-BA68-067B542EFBFA}"/>
              </a:ext>
            </a:extLst>
          </p:cNvPr>
          <p:cNvSpPr/>
          <p:nvPr/>
        </p:nvSpPr>
        <p:spPr>
          <a:xfrm>
            <a:off x="2958957" y="2505980"/>
            <a:ext cx="1613043" cy="822847"/>
          </a:xfrm>
          <a:prstGeom prst="upArrowCallout">
            <a:avLst>
              <a:gd name="adj1" fmla="val 14347"/>
              <a:gd name="adj2" fmla="val 1891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子问题</a:t>
            </a:r>
            <a:endParaRPr lang="en-US" dirty="0"/>
          </a:p>
          <a:p>
            <a:pPr algn="ctr"/>
            <a:r>
              <a:rPr lang="en-US" dirty="0" err="1"/>
              <a:t>可能交叠</a:t>
            </a:r>
            <a:endParaRPr lang="en-US" dirty="0"/>
          </a:p>
        </p:txBody>
      </p:sp>
      <p:sp>
        <p:nvSpPr>
          <p:cNvPr id="9" name="上箭头标注 8">
            <a:extLst>
              <a:ext uri="{FF2B5EF4-FFF2-40B4-BE49-F238E27FC236}">
                <a16:creationId xmlns:a16="http://schemas.microsoft.com/office/drawing/2014/main" id="{ACA3A546-E884-BC44-BA7C-10532D9A8C8F}"/>
              </a:ext>
            </a:extLst>
          </p:cNvPr>
          <p:cNvSpPr/>
          <p:nvPr/>
        </p:nvSpPr>
        <p:spPr>
          <a:xfrm>
            <a:off x="5260368" y="2505980"/>
            <a:ext cx="1613043" cy="822847"/>
          </a:xfrm>
          <a:prstGeom prst="upArrowCallout">
            <a:avLst>
              <a:gd name="adj1" fmla="val 14347"/>
              <a:gd name="adj2" fmla="val 18913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子问题</a:t>
            </a:r>
            <a:endParaRPr lang="en-US" dirty="0"/>
          </a:p>
          <a:p>
            <a:pPr algn="ctr"/>
            <a:r>
              <a:rPr lang="en-US" dirty="0" err="1"/>
              <a:t>可能交叠</a:t>
            </a:r>
            <a:endParaRPr 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63E8D02-C6F0-E346-A50B-AEA7D54FB0A4}"/>
              </a:ext>
            </a:extLst>
          </p:cNvPr>
          <p:cNvCxnSpPr>
            <a:cxnSpLocks/>
          </p:cNvCxnSpPr>
          <p:nvPr/>
        </p:nvCxnSpPr>
        <p:spPr>
          <a:xfrm>
            <a:off x="7335748" y="3071516"/>
            <a:ext cx="452063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97EEF553-2A78-104C-BE9F-34B6D103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38" y="3722673"/>
            <a:ext cx="5403123" cy="26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77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-135279" y="1713651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E309C-EC8C-B742-B32C-49B8D65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5" grpId="0"/>
      <p:bldP spid="3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252" y="3907337"/>
            <a:ext cx="2028475" cy="2028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5902" y="5935812"/>
            <a:ext cx="244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W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28086" y="1700665"/>
            <a:ext cx="7394545" cy="2080209"/>
            <a:chOff x="182140" y="1751737"/>
            <a:chExt cx="8333210" cy="26057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2140" y="3105108"/>
              <a:ext cx="1257737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61" y="3833016"/>
              <a:ext cx="91451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82500" y="3005863"/>
              <a:ext cx="1010713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4"/>
                  </a:solidFill>
                </a:rPr>
                <a:t>w</a:t>
              </a:r>
              <a:r>
                <a:rPr lang="en-US" sz="3200" baseline="-25000">
                  <a:solidFill>
                    <a:schemeClr val="accent4"/>
                  </a:solidFill>
                </a:rPr>
                <a:t>1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0349" y="3624948"/>
              <a:ext cx="682905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1"/>
                  </a:solidFill>
                </a:rPr>
                <a:t>v</a:t>
              </a:r>
              <a:r>
                <a:rPr lang="en-US" sz="3200" baseline="-25000">
                  <a:solidFill>
                    <a:schemeClr val="accent1"/>
                  </a:solidFill>
                </a:rPr>
                <a:t>1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55" y="2402817"/>
              <a:ext cx="91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0812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3877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1295" y="2623471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w</a:t>
            </a:r>
            <a:r>
              <a:rPr lang="en-US" sz="3200" baseline="-25000" dirty="0" err="1">
                <a:solidFill>
                  <a:schemeClr val="accent4"/>
                </a:solidFill>
              </a:rPr>
              <a:t>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6563" y="3191586"/>
            <a:ext cx="84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2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9831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3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6736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v</a:t>
            </a:r>
            <a:r>
              <a:rPr lang="en-US" sz="3200" baseline="-25000" dirty="0" err="1">
                <a:solidFill>
                  <a:schemeClr val="accent1"/>
                </a:solidFill>
              </a:rPr>
              <a:t>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2491" y="2466000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A4599-FC54-894F-8FB8-726F231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8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5C86-B8DE-3A4E-A8CE-302814A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75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1512" y="2899296"/>
            <a:ext cx="3088013" cy="3088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K[x] = value you can fit in a knapsack of capacity 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5655" y="5775107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B76DE1-BE4F-9E44-8A8A-FAC1914D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C5D2C-8F3F-FE4B-A223-25FC56D7B52F}"/>
              </a:ext>
            </a:extLst>
          </p:cNvPr>
          <p:cNvSpPr txBox="1"/>
          <p:nvPr/>
        </p:nvSpPr>
        <p:spPr>
          <a:xfrm>
            <a:off x="109197" y="4990715"/>
            <a:ext cx="253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Why?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1 minute think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(wait) 1 minute share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79D521-087C-8140-8F42-2029A457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8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6" y="5881801"/>
            <a:ext cx="456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I could do better than the second solution, then adding a turtle to that improvement would improve the first solution.</a:t>
            </a: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ABED-A2FD-A34C-8CE4-1098DB4E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46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92CDA-485F-0046-BD4C-0EC0C7DA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9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K[x] be the </a:t>
                </a:r>
                <a:r>
                  <a:rPr lang="en-US" dirty="0">
                    <a:solidFill>
                      <a:srgbClr val="7030A0"/>
                    </a:solidFill>
                  </a:rPr>
                  <a:t>optimal value </a:t>
                </a:r>
                <a:r>
                  <a:rPr lang="en-US" dirty="0"/>
                  <a:t>for capacity x.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          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      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K[x </a:t>
                </a:r>
                <a:r>
                  <a:rPr lang="mr-IN" sz="3200" dirty="0">
                    <a:solidFill>
                      <a:schemeClr val="accent4"/>
                    </a:solidFill>
                  </a:rPr>
                  <a:t>–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accent4"/>
                    </a:solidFill>
                  </a:rPr>
                  <a:t>w</a:t>
                </a:r>
                <a:r>
                  <a:rPr lang="en-US" sz="3200" baseline="-25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]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v</a:t>
                </a:r>
                <a:r>
                  <a:rPr lang="en-US" sz="3200" baseline="-25000" dirty="0">
                    <a:solidFill>
                      <a:schemeClr val="accent5"/>
                    </a:solidFill>
                  </a:rPr>
                  <a:t>i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(And K[x] = 0 if the maximum is empty).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That is, if there are no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i</a:t>
                </a:r>
                <a:r>
                  <a:rPr lang="en-US" sz="2000" dirty="0">
                    <a:solidFill>
                      <a:srgbClr val="7030A0"/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 rotWithShape="0">
                <a:blip r:embed="rId2"/>
                <a:stretch>
                  <a:fillRect l="-139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32358"/>
            <a:ext cx="879607" cy="879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The maximum is over all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𝑤</m:t>
                    </m:r>
                    <m:r>
                      <a:rPr lang="en-US" i="1" baseline="-25000" dirty="0" err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02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621" y="2673821"/>
            <a:ext cx="593607" cy="593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8269" y="3356419"/>
            <a:ext cx="1759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Optimal way to fill the smaller knapsack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0069" y="3354963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value of item 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0AFAB-3B78-B847-80DA-F82B1EDD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  <p:bldP spid="7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1C94E-2C53-4D4D-8AB0-633DED22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6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60369" y="5308469"/>
            <a:ext cx="5577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Running time: O(</a:t>
            </a:r>
            <a:r>
              <a:rPr lang="en-US" sz="2400" dirty="0" err="1">
                <a:solidFill>
                  <a:schemeClr val="accent5"/>
                </a:solidFill>
              </a:rPr>
              <a:t>nW</a:t>
            </a:r>
            <a:r>
              <a:rPr lang="en-US" sz="2400" dirty="0">
                <a:solidFill>
                  <a:schemeClr val="accent5"/>
                </a:solidFill>
              </a:rPr>
              <a:t>)</a:t>
            </a:r>
          </a:p>
          <a:p>
            <a:pPr algn="r"/>
            <a:endParaRPr lang="en-US" sz="2400" dirty="0">
              <a:solidFill>
                <a:srgbClr val="7030A0"/>
              </a:solidFill>
            </a:endParaRPr>
          </a:p>
          <a:p>
            <a:pPr algn="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A93F-AB02-8B49-8DD8-EB6325B2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E448F-782D-FC43-8C0E-66F0574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0AE11-F8CC-0F4E-B15C-FEEB75DA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Dynamic programming is a </a:t>
            </a:r>
            <a:r>
              <a:rPr lang="en-US" altLang="zh-CN" dirty="0">
                <a:solidFill>
                  <a:srgbClr val="00B050"/>
                </a:solidFill>
              </a:rPr>
              <a:t>powerful</a:t>
            </a:r>
            <a:r>
              <a:rPr lang="en-US" altLang="zh-CN" dirty="0"/>
              <a:t> technique for solving optimization problems that </a:t>
            </a:r>
            <a:r>
              <a:rPr lang="en-US" altLang="zh-CN" dirty="0">
                <a:solidFill>
                  <a:srgbClr val="00B050"/>
                </a:solidFill>
              </a:rPr>
              <a:t>have certain well-defined clean structural properties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It breaks problems down into smaller subproblems, which can be solved recursively.</a:t>
            </a:r>
          </a:p>
          <a:p>
            <a:r>
              <a:rPr lang="en-US" altLang="zh-CN" dirty="0"/>
              <a:t>However, unlike divide- and-conquer problems, in which the </a:t>
            </a:r>
            <a:r>
              <a:rPr lang="en-US" altLang="zh-CN" dirty="0">
                <a:solidFill>
                  <a:srgbClr val="00B050"/>
                </a:solidFill>
              </a:rPr>
              <a:t>subproblems are disjoint</a:t>
            </a:r>
            <a:r>
              <a:rPr lang="en-US" altLang="zh-CN" dirty="0"/>
              <a:t>, in dynamic programming the </a:t>
            </a:r>
            <a:r>
              <a:rPr lang="en-US" altLang="zh-CN" dirty="0">
                <a:solidFill>
                  <a:srgbClr val="00B050"/>
                </a:solidFill>
              </a:rPr>
              <a:t>subproblems </a:t>
            </a:r>
            <a:r>
              <a:rPr lang="en-US" altLang="zh-CN" dirty="0">
                <a:solidFill>
                  <a:srgbClr val="0070C0"/>
                </a:solidFill>
              </a:rPr>
              <a:t>typically overlap each other.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D5CB9-35F6-8D49-8CC3-641DE9C4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39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2" y="383786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BEBD3-67F7-F546-8D08-6A59D442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97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3133-07B8-5448-81C2-D01A5D26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98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  <a:blipFill rotWithShape="0">
                <a:blip r:embed="rId2"/>
                <a:stretch>
                  <a:fillRect l="-133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20396220">
            <a:off x="7690952" y="4505127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396220">
            <a:off x="3086158" y="2030074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EF78-A8B9-904D-80B9-EF40D417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70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47E5-BA21-C94A-B865-69F8D11D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62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ITEMS[1] = ITEMS[0]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477269-8DCD-594C-AB9C-1AC4DBC6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66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ITEMS[1]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072" y="2906352"/>
            <a:ext cx="473295" cy="4300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522" y="3418999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3EC8093-F33E-0C49-BDC0-C519F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68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03" y="5130258"/>
            <a:ext cx="506908" cy="460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D2037-31A0-1645-A83E-9F2223AB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ITEMS[2] +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985" y="5130258"/>
            <a:ext cx="473295" cy="4300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970" y="2907484"/>
            <a:ext cx="472049" cy="4289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687" y="3355594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2DDFC-E198-6744-85D6-524C58F1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7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985" y="5130258"/>
            <a:ext cx="495544" cy="4502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8DF8-7FF0-3F4C-A8DA-985B47EA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3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ITEMS[3] +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112" y="2906352"/>
            <a:ext cx="495544" cy="4502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909" y="5072543"/>
            <a:ext cx="473295" cy="430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133" y="3400235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E3B49-D4AA-7845-A0E6-9D1652FF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4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5053D-0FF8-EE4D-B76C-BEB3D9A7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58B45-755F-4243-8DA9-75987840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Rely on two important structural qualities, </a:t>
            </a:r>
            <a:r>
              <a:rPr lang="en-US" altLang="zh-CN" dirty="0">
                <a:solidFill>
                  <a:srgbClr val="00B050"/>
                </a:solidFill>
              </a:rPr>
              <a:t>optimal substructure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00B050"/>
                </a:solidFill>
              </a:rPr>
              <a:t>overlapping subproblems</a:t>
            </a:r>
            <a:r>
              <a:rPr lang="en-US" altLang="zh-CN" dirty="0"/>
              <a:t>.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Optimal substructure:</a:t>
            </a:r>
          </a:p>
          <a:p>
            <a:pPr lvl="1"/>
            <a:r>
              <a:rPr lang="en-US" altLang="zh-CN" dirty="0"/>
              <a:t>For the global problem to be solved optimally, each subproblem should be solved optimally.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Overlapping Subproblems: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Top-Down: </a:t>
            </a:r>
            <a:r>
              <a:rPr lang="en-US" altLang="zh-CN" dirty="0"/>
              <a:t>A solution to a DP problem is expressed recursively. 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Bottom-up: </a:t>
            </a:r>
            <a:r>
              <a:rPr lang="en-US" altLang="zh-CN" dirty="0"/>
              <a:t>The solution is built iteratively by combining solutions of small subproblems to larger subproblems.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CF2C45-F301-8444-A6AE-F03A00E4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09CFC-1E7E-D345-9273-4ED8A141D8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35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ITEMS[2]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602" y="5144543"/>
            <a:ext cx="575909" cy="5232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602" y="2950201"/>
            <a:ext cx="472049" cy="4289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56" y="3534657"/>
            <a:ext cx="472049" cy="428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6C089-F0A7-844A-AE57-1BA75FEF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4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90390" y="4960613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063085">
            <a:off x="6898513" y="5867418"/>
            <a:ext cx="267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(Pass)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9DBF-3CFA-ED44-97A0-6DA84CF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3829</TotalTime>
  <Words>7177</Words>
  <Application>Microsoft Macintosh PowerPoint</Application>
  <PresentationFormat>全屏显示(4:3)</PresentationFormat>
  <Paragraphs>1870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Courier</vt:lpstr>
      <vt:lpstr>Helvetica</vt:lpstr>
      <vt:lpstr>Times</vt:lpstr>
      <vt:lpstr>Times New Roman</vt:lpstr>
      <vt:lpstr>Office 主题​​</vt:lpstr>
      <vt:lpstr>Dynamic programming (1)</vt:lpstr>
      <vt:lpstr>主要内容</vt:lpstr>
      <vt:lpstr>Sub-problem graph view</vt:lpstr>
      <vt:lpstr>Sub-problem graph view</vt:lpstr>
      <vt:lpstr>Sub-problem graph view</vt:lpstr>
      <vt:lpstr>几类问题的最优子问题结构对比</vt:lpstr>
      <vt:lpstr>几类问题的最优子问题结构对比</vt:lpstr>
      <vt:lpstr>Dynamic Programming</vt:lpstr>
      <vt:lpstr>Two structure properties of DP</vt:lpstr>
      <vt:lpstr>主要内容</vt:lpstr>
      <vt:lpstr>Weighted Interval Scheduling</vt:lpstr>
      <vt:lpstr>DP for weighted interval scheduling</vt:lpstr>
      <vt:lpstr>How to select among the two options?</vt:lpstr>
      <vt:lpstr>Computing the optimum total value.</vt:lpstr>
      <vt:lpstr>PowerPoint 演示文稿</vt:lpstr>
      <vt:lpstr>The recursive policy in DP</vt:lpstr>
      <vt:lpstr>The computation complexity</vt:lpstr>
      <vt:lpstr>Speed up by memorizing </vt:lpstr>
      <vt:lpstr>PowerPoint 演示文稿</vt:lpstr>
      <vt:lpstr>Running time </vt:lpstr>
      <vt:lpstr>Computing the Final Schedule</vt:lpstr>
      <vt:lpstr>练习：写出每一步的pred[j]</vt:lpstr>
      <vt:lpstr>Computing the Final Schedule</vt:lpstr>
      <vt:lpstr>主要内容</vt:lpstr>
      <vt:lpstr>Longest Common Subsequence (LCS)</vt:lpstr>
      <vt:lpstr>Longest Common Subsequence</vt:lpstr>
      <vt:lpstr>Longest Common Subsequence</vt:lpstr>
      <vt:lpstr>Longest Common Subsequence</vt:lpstr>
      <vt:lpstr>We sometimes want to find these</vt:lpstr>
      <vt:lpstr>Recipe for applying Dynamic Programming</vt:lpstr>
      <vt:lpstr>Step 1: Optimal substructure</vt:lpstr>
      <vt:lpstr>Recipe for applying Dynamic Programming</vt:lpstr>
      <vt:lpstr>Goal</vt:lpstr>
      <vt:lpstr>Two cases</vt:lpstr>
      <vt:lpstr>Two cases</vt:lpstr>
      <vt:lpstr>Recursive formulation  of the optimal solution</vt:lpstr>
      <vt:lpstr>Recipe for applying Dynamic Programming</vt:lpstr>
      <vt:lpstr>LCS DP</vt:lpstr>
      <vt:lpstr>Example</vt:lpstr>
      <vt:lpstr>Example</vt:lpstr>
      <vt:lpstr>Recipe for applying Dynamic Programming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Finding an LCS</vt:lpstr>
      <vt:lpstr>Recipe for applying Dynamic Programming</vt:lpstr>
      <vt:lpstr>Our approach actually isn’t so bad</vt:lpstr>
      <vt:lpstr>What have we learned?</vt:lpstr>
      <vt:lpstr>主要内容</vt:lpstr>
      <vt:lpstr>Chain Matrix Multiplication</vt:lpstr>
      <vt:lpstr>Chain Matrix Multiplication</vt:lpstr>
      <vt:lpstr>Chain Matrix Multiplication</vt:lpstr>
      <vt:lpstr>Dynamic programming approach</vt:lpstr>
      <vt:lpstr>Recursive formulation</vt:lpstr>
      <vt:lpstr>Recursive formulation</vt:lpstr>
      <vt:lpstr>Recursive formulation</vt:lpstr>
      <vt:lpstr>DP based chain matrix multiplication</vt:lpstr>
      <vt:lpstr>基于动态规划的链式矩阵乘法</vt:lpstr>
      <vt:lpstr>DP based chain matrix multiplication</vt:lpstr>
      <vt:lpstr>根据记录的k计算矩阵乘法 </vt:lpstr>
      <vt:lpstr>练习</vt:lpstr>
      <vt:lpstr>主要内容</vt:lpstr>
      <vt:lpstr>Example 4: Knapsack Problem</vt:lpstr>
      <vt:lpstr>PowerPoint 演示文稿</vt:lpstr>
      <vt:lpstr>Some notation</vt:lpstr>
      <vt:lpstr>Recipe for applying Dynamic Programming</vt:lpstr>
      <vt:lpstr>Optimal substructure</vt:lpstr>
      <vt:lpstr>Optimal substructure</vt:lpstr>
      <vt:lpstr>Optimal substructure</vt:lpstr>
      <vt:lpstr>Recipe for applying Dynamic Programming</vt:lpstr>
      <vt:lpstr>Recursive relationship</vt:lpstr>
      <vt:lpstr>Recipe for applying Dynamic Programming</vt:lpstr>
      <vt:lpstr>Let’s write a bottom-up DP algorithm</vt:lpstr>
      <vt:lpstr>Recipe for applying Dynamic Programming</vt:lpstr>
      <vt:lpstr>Let’s write a bottom-up DP algorithm</vt:lpstr>
      <vt:lpstr>Let’s write a 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Yongcai Wang</dc:creator>
  <cp:lastModifiedBy>Yongcai Wang</cp:lastModifiedBy>
  <cp:revision>9</cp:revision>
  <dcterms:created xsi:type="dcterms:W3CDTF">2024-03-18T08:20:43Z</dcterms:created>
  <dcterms:modified xsi:type="dcterms:W3CDTF">2024-04-10T13:06:26Z</dcterms:modified>
</cp:coreProperties>
</file>